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87"/>
  </p:notesMasterIdLst>
  <p:handoutMasterIdLst>
    <p:handoutMasterId r:id="rId88"/>
  </p:handoutMasterIdLst>
  <p:sldIdLst>
    <p:sldId id="256" r:id="rId2"/>
    <p:sldId id="294" r:id="rId3"/>
    <p:sldId id="295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32" r:id="rId41"/>
    <p:sldId id="333" r:id="rId42"/>
    <p:sldId id="334" r:id="rId43"/>
    <p:sldId id="335" r:id="rId44"/>
    <p:sldId id="336" r:id="rId45"/>
    <p:sldId id="338" r:id="rId46"/>
    <p:sldId id="339" r:id="rId47"/>
    <p:sldId id="340" r:id="rId48"/>
    <p:sldId id="341" r:id="rId49"/>
    <p:sldId id="342" r:id="rId50"/>
    <p:sldId id="343" r:id="rId51"/>
    <p:sldId id="344" r:id="rId52"/>
    <p:sldId id="345" r:id="rId53"/>
    <p:sldId id="346" r:id="rId54"/>
    <p:sldId id="347" r:id="rId55"/>
    <p:sldId id="348" r:id="rId56"/>
    <p:sldId id="349" r:id="rId57"/>
    <p:sldId id="350" r:id="rId58"/>
    <p:sldId id="351" r:id="rId59"/>
    <p:sldId id="352" r:id="rId60"/>
    <p:sldId id="353" r:id="rId61"/>
    <p:sldId id="354" r:id="rId62"/>
    <p:sldId id="355" r:id="rId63"/>
    <p:sldId id="356" r:id="rId64"/>
    <p:sldId id="357" r:id="rId65"/>
    <p:sldId id="358" r:id="rId66"/>
    <p:sldId id="359" r:id="rId67"/>
    <p:sldId id="360" r:id="rId68"/>
    <p:sldId id="361" r:id="rId69"/>
    <p:sldId id="362" r:id="rId70"/>
    <p:sldId id="363" r:id="rId71"/>
    <p:sldId id="364" r:id="rId72"/>
    <p:sldId id="365" r:id="rId73"/>
    <p:sldId id="366" r:id="rId74"/>
    <p:sldId id="367" r:id="rId75"/>
    <p:sldId id="368" r:id="rId76"/>
    <p:sldId id="369" r:id="rId77"/>
    <p:sldId id="370" r:id="rId78"/>
    <p:sldId id="371" r:id="rId79"/>
    <p:sldId id="372" r:id="rId80"/>
    <p:sldId id="373" r:id="rId81"/>
    <p:sldId id="374" r:id="rId82"/>
    <p:sldId id="375" r:id="rId83"/>
    <p:sldId id="376" r:id="rId84"/>
    <p:sldId id="377" r:id="rId85"/>
    <p:sldId id="378" r:id="rId86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7A6F"/>
    <a:srgbClr val="3872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-1128" y="-3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presProps" Target="presProps.xml"/><Relationship Id="rId91" Type="http://schemas.openxmlformats.org/officeDocument/2006/relationships/viewProps" Target="viewProps.xml"/><Relationship Id="rId92" Type="http://schemas.openxmlformats.org/officeDocument/2006/relationships/theme" Target="theme/theme1.xml"/><Relationship Id="rId93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notesMaster" Target="notesMasters/notesMaster1.xml"/><Relationship Id="rId88" Type="http://schemas.openxmlformats.org/officeDocument/2006/relationships/handoutMaster" Target="handoutMasters/handoutMaster1.xml"/><Relationship Id="rId89" Type="http://schemas.openxmlformats.org/officeDocument/2006/relationships/printerSettings" Target="printerSettings/printerSettings1.bin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6BD93-7C8D-408D-99C2-9FD56EAF8C46}" type="datetimeFigureOut">
              <a:rPr lang="en-AU" smtClean="0"/>
              <a:t>15/4/19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3D069A-AD78-40A5-A9F0-38826C72743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87290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7FF831-8394-4769-B6FF-717D5006166C}" type="datetimeFigureOut">
              <a:rPr lang="en-AU" smtClean="0"/>
              <a:t>15/4/19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80605B-F07F-41D9-BBA5-7D3F6CE794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7917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 smtClean="0"/>
              <a:t>Quickplot</a:t>
            </a:r>
            <a:r>
              <a:rPr lang="en-AU" dirty="0" smtClean="0"/>
              <a:t>!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248A-F1E7-43A7-B754-DBEB43A08D79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110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248A-F1E7-43A7-B754-DBEB43A08D79}" type="slidenum">
              <a:rPr lang="en-AU" smtClean="0"/>
              <a:t>52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97683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248A-F1E7-43A7-B754-DBEB43A08D79}" type="slidenum">
              <a:rPr lang="en-AU" smtClean="0"/>
              <a:t>53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2884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248A-F1E7-43A7-B754-DBEB43A08D79}" type="slidenum">
              <a:rPr lang="en-AU" smtClean="0"/>
              <a:t>54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0011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248A-F1E7-43A7-B754-DBEB43A08D79}" type="slidenum">
              <a:rPr lang="en-AU" smtClean="0"/>
              <a:t>55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32489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248A-F1E7-43A7-B754-DBEB43A08D79}" type="slidenum">
              <a:rPr lang="en-AU" smtClean="0"/>
              <a:t>56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70952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248A-F1E7-43A7-B754-DBEB43A08D79}" type="slidenum">
              <a:rPr lang="en-AU" smtClean="0"/>
              <a:t>57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40008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248A-F1E7-43A7-B754-DBEB43A08D79}" type="slidenum">
              <a:rPr lang="en-AU" smtClean="0"/>
              <a:t>58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36005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/>
              <a:t>Follow along: make one of each of</a:t>
            </a:r>
            <a:r>
              <a:rPr lang="en-AU" baseline="0" dirty="0" smtClean="0"/>
              <a:t> the most common variable combinations for plotting</a:t>
            </a:r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248A-F1E7-43A7-B754-DBEB43A08D79}" type="slidenum">
              <a:rPr lang="en-AU" smtClean="0"/>
              <a:t>59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99231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Try each one with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248A-F1E7-43A7-B754-DBEB43A08D79}" type="slidenum">
              <a:rPr lang="en-AU" smtClean="0"/>
              <a:t>60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74393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248A-F1E7-43A7-B754-DBEB43A08D79}" type="slidenum">
              <a:rPr lang="en-AU" smtClean="0"/>
              <a:t>68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5673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Too many things to cover</a:t>
            </a:r>
            <a:r>
              <a:rPr lang="en-AU" baseline="0" dirty="0" smtClean="0"/>
              <a:t> all at once – instead will cover the underlying logic.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248A-F1E7-43A7-B754-DBEB43A08D79}" type="slidenum">
              <a:rPr lang="en-AU" smtClean="0"/>
              <a:t>42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0075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248A-F1E7-43A7-B754-DBEB43A08D79}" type="slidenum">
              <a:rPr lang="en-AU" smtClean="0"/>
              <a:t>70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02067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248A-F1E7-43A7-B754-DBEB43A08D79}" type="slidenum">
              <a:rPr lang="en-AU" smtClean="0"/>
              <a:t>71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0089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 smtClean="0">
                <a:solidFill>
                  <a:schemeClr val="tx1"/>
                </a:solidFill>
              </a:rPr>
              <a:t>allows it to fit intelligently on the screen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248A-F1E7-43A7-B754-DBEB43A08D79}" type="slidenum">
              <a:rPr lang="en-AU" smtClean="0"/>
              <a:t>80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70376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248A-F1E7-43A7-B754-DBEB43A08D79}" type="slidenum">
              <a:rPr lang="en-AU" smtClean="0"/>
              <a:t>81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79288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Cartesian </a:t>
            </a:r>
            <a:r>
              <a:rPr lang="en-AU" dirty="0" err="1" smtClean="0"/>
              <a:t>coords</a:t>
            </a:r>
            <a:r>
              <a:rPr lang="en-AU" baseline="0" dirty="0" smtClean="0"/>
              <a:t> = grid. Could also be polar </a:t>
            </a:r>
            <a:r>
              <a:rPr lang="en-AU" baseline="0" dirty="0" err="1" smtClean="0"/>
              <a:t>etc</a:t>
            </a:r>
            <a:r>
              <a:rPr lang="en-AU" baseline="0" dirty="0" smtClean="0"/>
              <a:t> – like </a:t>
            </a:r>
            <a:r>
              <a:rPr lang="en-AU" baseline="0" smtClean="0"/>
              <a:t>map proje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248A-F1E7-43A7-B754-DBEB43A08D79}" type="slidenum">
              <a:rPr lang="en-AU" smtClean="0"/>
              <a:t>83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85866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248A-F1E7-43A7-B754-DBEB43A08D79}" type="slidenum">
              <a:rPr lang="en-AU" smtClean="0"/>
              <a:t>85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545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248A-F1E7-43A7-B754-DBEB43A08D79}" type="slidenum">
              <a:rPr lang="en-AU" smtClean="0"/>
              <a:t>45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5918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248A-F1E7-43A7-B754-DBEB43A08D79}" type="slidenum">
              <a:rPr lang="en-AU" smtClean="0"/>
              <a:t>46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7125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Start</a:t>
            </a:r>
            <a:r>
              <a:rPr lang="en-AU" baseline="0" dirty="0" smtClean="0"/>
              <a:t> with a blank plot. This is the only part that needs to be done first; the order of the rest can vary.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248A-F1E7-43A7-B754-DBEB43A08D79}" type="slidenum">
              <a:rPr lang="en-AU" smtClean="0"/>
              <a:t>47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9662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248A-F1E7-43A7-B754-DBEB43A08D79}" type="slidenum">
              <a:rPr lang="en-AU" smtClean="0"/>
              <a:t>48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01705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248A-F1E7-43A7-B754-DBEB43A08D79}" type="slidenum">
              <a:rPr lang="en-AU" smtClean="0"/>
              <a:t>49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3381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248A-F1E7-43A7-B754-DBEB43A08D79}" type="slidenum">
              <a:rPr lang="en-AU" smtClean="0"/>
              <a:t>50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4341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248A-F1E7-43A7-B754-DBEB43A08D79}" type="slidenum">
              <a:rPr lang="en-AU" smtClean="0"/>
              <a:t>51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7155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10B7-B84F-4A10-8652-F85847B1CF67}" type="datetimeFigureOut">
              <a:rPr lang="en-AU" smtClean="0"/>
              <a:t>15/4/19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A0934-B198-43B8-8C4B-6F8898FF0F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0279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10B7-B84F-4A10-8652-F85847B1CF67}" type="datetimeFigureOut">
              <a:rPr lang="en-AU" smtClean="0"/>
              <a:t>15/4/19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A0934-B198-43B8-8C4B-6F8898FF0F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70403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10B7-B84F-4A10-8652-F85847B1CF67}" type="datetimeFigureOut">
              <a:rPr lang="en-AU" smtClean="0"/>
              <a:t>15/4/19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A0934-B198-43B8-8C4B-6F8898FF0F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13180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10B7-B84F-4A10-8652-F85847B1CF67}" type="datetimeFigureOut">
              <a:rPr lang="en-AU" smtClean="0"/>
              <a:t>15/4/19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A0934-B198-43B8-8C4B-6F8898FF0F63}" type="slidenum">
              <a:rPr lang="en-AU" smtClean="0"/>
              <a:t>‹#›</a:t>
            </a:fld>
            <a:endParaRPr lang="en-AU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180530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10B7-B84F-4A10-8652-F85847B1CF67}" type="datetimeFigureOut">
              <a:rPr lang="en-AU" smtClean="0"/>
              <a:t>15/4/19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A0934-B198-43B8-8C4B-6F8898FF0F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37168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10B7-B84F-4A10-8652-F85847B1CF67}" type="datetimeFigureOut">
              <a:rPr lang="en-AU" smtClean="0"/>
              <a:t>15/4/19</a:t>
            </a:fld>
            <a:endParaRPr lang="en-A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A0934-B198-43B8-8C4B-6F8898FF0F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73698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10B7-B84F-4A10-8652-F85847B1CF67}" type="datetimeFigureOut">
              <a:rPr lang="en-AU" smtClean="0"/>
              <a:t>15/4/19</a:t>
            </a:fld>
            <a:endParaRPr lang="en-A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A0934-B198-43B8-8C4B-6F8898FF0F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7422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10B7-B84F-4A10-8652-F85847B1CF67}" type="datetimeFigureOut">
              <a:rPr lang="en-AU" smtClean="0"/>
              <a:t>15/4/19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A0934-B198-43B8-8C4B-6F8898FF0F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81603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10B7-B84F-4A10-8652-F85847B1CF67}" type="datetimeFigureOut">
              <a:rPr lang="en-AU" smtClean="0"/>
              <a:t>15/4/19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A0934-B198-43B8-8C4B-6F8898FF0F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9440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10B7-B84F-4A10-8652-F85847B1CF67}" type="datetimeFigureOut">
              <a:rPr lang="en-AU" smtClean="0"/>
              <a:t>15/4/19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A0934-B198-43B8-8C4B-6F8898FF0F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8856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10B7-B84F-4A10-8652-F85847B1CF67}" type="datetimeFigureOut">
              <a:rPr lang="en-AU" smtClean="0"/>
              <a:t>15/4/19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A0934-B198-43B8-8C4B-6F8898FF0F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3742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10B7-B84F-4A10-8652-F85847B1CF67}" type="datetimeFigureOut">
              <a:rPr lang="en-AU" smtClean="0"/>
              <a:t>15/4/19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A0934-B198-43B8-8C4B-6F8898FF0F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3167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10B7-B84F-4A10-8652-F85847B1CF67}" type="datetimeFigureOut">
              <a:rPr lang="en-AU" smtClean="0"/>
              <a:t>15/4/19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A0934-B198-43B8-8C4B-6F8898FF0F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717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10B7-B84F-4A10-8652-F85847B1CF67}" type="datetimeFigureOut">
              <a:rPr lang="en-AU" smtClean="0"/>
              <a:t>15/4/19</a:t>
            </a:fld>
            <a:endParaRPr lang="en-A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A0934-B198-43B8-8C4B-6F8898FF0F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358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10B7-B84F-4A10-8652-F85847B1CF67}" type="datetimeFigureOut">
              <a:rPr lang="en-AU" smtClean="0"/>
              <a:t>15/4/19</a:t>
            </a:fld>
            <a:endParaRPr lang="en-A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A0934-B198-43B8-8C4B-6F8898FF0F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146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10B7-B84F-4A10-8652-F85847B1CF67}" type="datetimeFigureOut">
              <a:rPr lang="en-AU" smtClean="0"/>
              <a:t>15/4/19</a:t>
            </a:fld>
            <a:endParaRPr lang="en-A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A0934-B198-43B8-8C4B-6F8898FF0F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1046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10B7-B84F-4A10-8652-F85847B1CF67}" type="datetimeFigureOut">
              <a:rPr lang="en-AU" smtClean="0"/>
              <a:t>15/4/19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A0934-B198-43B8-8C4B-6F8898FF0F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147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A7E10B7-B84F-4A10-8652-F85847B1CF67}" type="datetimeFigureOut">
              <a:rPr lang="en-AU" smtClean="0"/>
              <a:t>15/4/19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A0934-B198-43B8-8C4B-6F8898FF0F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63825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3" Type="http://schemas.openxmlformats.org/officeDocument/2006/relationships/hyperlink" Target="https://lts2.epfl.ch/blog/gbr/2015/05/01/principal-patterns-on-graphs-discovering-coherent-structures-in-datasets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hyperlink" Target="http://jcs.biologists.org/content/116/8/1505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20" Type="http://schemas.openxmlformats.org/officeDocument/2006/relationships/image" Target="../media/image46.png"/><Relationship Id="rId21" Type="http://schemas.openxmlformats.org/officeDocument/2006/relationships/image" Target="../media/image27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Relationship Id="rId15" Type="http://schemas.openxmlformats.org/officeDocument/2006/relationships/image" Target="../media/image41.png"/><Relationship Id="rId16" Type="http://schemas.openxmlformats.org/officeDocument/2006/relationships/image" Target="../media/image42.png"/><Relationship Id="rId17" Type="http://schemas.openxmlformats.org/officeDocument/2006/relationships/image" Target="../media/image43.png"/><Relationship Id="rId18" Type="http://schemas.openxmlformats.org/officeDocument/2006/relationships/image" Target="../media/image44.png"/><Relationship Id="rId19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eg"/><Relationship Id="rId3" Type="http://schemas.openxmlformats.org/officeDocument/2006/relationships/image" Target="../media/image4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graph-gallery.com/" TargetMode="External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3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4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4" Type="http://schemas.openxmlformats.org/officeDocument/2006/relationships/hyperlink" Target="https://cityofbyroncity.files.wordpress.com/2012/03/puppy-pics32.jpg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hyperlink" Target="http://sites.uci.edu/fmd2017fa/files/2017/05/Illustrator-2.pdf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4.png"/><Relationship Id="rId20" Type="http://schemas.openxmlformats.org/officeDocument/2006/relationships/image" Target="../media/image95.png"/><Relationship Id="rId21" Type="http://schemas.openxmlformats.org/officeDocument/2006/relationships/image" Target="../media/image96.png"/><Relationship Id="rId10" Type="http://schemas.openxmlformats.org/officeDocument/2006/relationships/image" Target="../media/image85.png"/><Relationship Id="rId11" Type="http://schemas.openxmlformats.org/officeDocument/2006/relationships/image" Target="../media/image86.png"/><Relationship Id="rId12" Type="http://schemas.openxmlformats.org/officeDocument/2006/relationships/image" Target="../media/image87.png"/><Relationship Id="rId13" Type="http://schemas.openxmlformats.org/officeDocument/2006/relationships/image" Target="../media/image88.png"/><Relationship Id="rId14" Type="http://schemas.openxmlformats.org/officeDocument/2006/relationships/image" Target="../media/image89.png"/><Relationship Id="rId15" Type="http://schemas.openxmlformats.org/officeDocument/2006/relationships/image" Target="../media/image90.png"/><Relationship Id="rId16" Type="http://schemas.openxmlformats.org/officeDocument/2006/relationships/image" Target="../media/image91.png"/><Relationship Id="rId17" Type="http://schemas.openxmlformats.org/officeDocument/2006/relationships/image" Target="../media/image92.png"/><Relationship Id="rId18" Type="http://schemas.openxmlformats.org/officeDocument/2006/relationships/image" Target="../media/image93.png"/><Relationship Id="rId19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pubs.com/SusanEJohnston/7953" TargetMode="External"/><Relationship Id="rId3" Type="http://schemas.openxmlformats.org/officeDocument/2006/relationships/image" Target="../media/image97.jpe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jpe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9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hyperlink" Target="https://m.signalvnoise.com/lets-chart-stop-those-lying-line-charts/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10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108.png"/><Relationship Id="rId5" Type="http://schemas.openxmlformats.org/officeDocument/2006/relationships/hyperlink" Target="https://naiadseye.files.wordpress.com/2014/10/euclidean-udnerstand-e1414490051530.png?w=470&amp;h=289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100.png"/><Relationship Id="rId5" Type="http://schemas.openxmlformats.org/officeDocument/2006/relationships/image" Target="../media/image107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.signalvnoise.com/lets-chart-stop-those-lying-line-chart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sz="6000" dirty="0" smtClean="0"/>
              <a:t>Visualisation in R</a:t>
            </a:r>
            <a:endParaRPr lang="en-AU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sz="1600" dirty="0" smtClean="0">
                <a:solidFill>
                  <a:schemeClr val="tx1"/>
                </a:solidFill>
              </a:rPr>
              <a:t>Focus on </a:t>
            </a:r>
            <a:r>
              <a:rPr lang="en-AU" sz="1600" dirty="0" err="1" smtClean="0">
                <a:solidFill>
                  <a:schemeClr val="tx1"/>
                </a:solidFill>
              </a:rPr>
              <a:t>ggplots</a:t>
            </a:r>
            <a:endParaRPr lang="en-AU" sz="1600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866442" y="5208090"/>
            <a:ext cx="662096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AU" sz="1600" dirty="0"/>
              <a:t>Dr Erin I </a:t>
            </a:r>
            <a:r>
              <a:rPr lang="en-AU" sz="1600" dirty="0" err="1"/>
              <a:t>walsh</a:t>
            </a:r>
            <a:r>
              <a:rPr lang="en-AU" sz="1600" dirty="0"/>
              <a:t> | </a:t>
            </a:r>
            <a:r>
              <a:rPr lang="en-AU" sz="1600" dirty="0" smtClean="0"/>
              <a:t>10/04/2019</a:t>
            </a: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1232309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74EB8A-070E-4174-A23A-6B239E2C0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139" y="0"/>
            <a:ext cx="8601383" cy="1356360"/>
          </a:xfrm>
        </p:spPr>
        <p:txBody>
          <a:bodyPr/>
          <a:lstStyle/>
          <a:p>
            <a:r>
              <a:rPr lang="en-GB" sz="4000" dirty="0"/>
              <a:t>P</a:t>
            </a:r>
            <a:r>
              <a:rPr lang="en-AU" sz="4000" dirty="0"/>
              <a:t>resent many numbers in a small space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89E079E-F9F8-4219-BCBB-FF5BD8181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496" y="1046595"/>
            <a:ext cx="5226122" cy="53574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6D87952-33DA-4B79-8CA3-F121EB929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84" y="1620370"/>
            <a:ext cx="2731030" cy="42099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3C44D5D-FD52-4AC6-B287-C73CD7CABF69}"/>
              </a:ext>
            </a:extLst>
          </p:cNvPr>
          <p:cNvSpPr txBox="1"/>
          <p:nvPr/>
        </p:nvSpPr>
        <p:spPr>
          <a:xfrm>
            <a:off x="587284" y="5988575"/>
            <a:ext cx="2620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Example from: </a:t>
            </a:r>
            <a:r>
              <a:rPr lang="en-US" sz="800" dirty="0">
                <a:solidFill>
                  <a:schemeClr val="tx2"/>
                </a:solidFill>
              </a:rPr>
              <a:t>Walsh, E. I., Shaw, J., &amp; </a:t>
            </a:r>
            <a:r>
              <a:rPr lang="en-US" sz="800" dirty="0" err="1">
                <a:solidFill>
                  <a:schemeClr val="tx2"/>
                </a:solidFill>
              </a:rPr>
              <a:t>Cherbuin</a:t>
            </a:r>
            <a:r>
              <a:rPr lang="en-US" sz="800" dirty="0">
                <a:solidFill>
                  <a:schemeClr val="tx2"/>
                </a:solidFill>
              </a:rPr>
              <a:t>, N. (2018). Trajectories of BMI change impact glucose and insulin metabolism. </a:t>
            </a:r>
            <a:r>
              <a:rPr lang="en-US" sz="800" i="1" dirty="0">
                <a:solidFill>
                  <a:schemeClr val="tx2"/>
                </a:solidFill>
              </a:rPr>
              <a:t>Nutrition, Metabolism and Cardiovascular Diseases</a:t>
            </a:r>
            <a:r>
              <a:rPr lang="en-US" sz="800" dirty="0">
                <a:solidFill>
                  <a:schemeClr val="tx2"/>
                </a:solidFill>
              </a:rPr>
              <a:t>, </a:t>
            </a:r>
            <a:r>
              <a:rPr lang="en-US" sz="800" i="1" dirty="0">
                <a:solidFill>
                  <a:schemeClr val="tx2"/>
                </a:solidFill>
              </a:rPr>
              <a:t>28</a:t>
            </a:r>
            <a:r>
              <a:rPr lang="en-US" sz="800" dirty="0">
                <a:solidFill>
                  <a:schemeClr val="tx2"/>
                </a:solidFill>
              </a:rPr>
              <a:t>(3), 243-251.</a:t>
            </a:r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23243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A6F825-90BD-464D-8D33-1D687DA11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889" y="294968"/>
            <a:ext cx="7406640" cy="1356360"/>
          </a:xfrm>
        </p:spPr>
        <p:txBody>
          <a:bodyPr/>
          <a:lstStyle/>
          <a:p>
            <a:r>
              <a:rPr lang="en-US" dirty="0"/>
              <a:t>Make large datasets coherent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7196C1E-94BE-4935-AD43-7A56D9673C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411" y="1832737"/>
            <a:ext cx="4839057" cy="46936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EF9E7DE-DEDB-49CD-ABBE-5F4229775B18}"/>
              </a:ext>
            </a:extLst>
          </p:cNvPr>
          <p:cNvSpPr txBox="1"/>
          <p:nvPr/>
        </p:nvSpPr>
        <p:spPr>
          <a:xfrm>
            <a:off x="1112889" y="1832737"/>
            <a:ext cx="239916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Example from: </a:t>
            </a:r>
            <a:r>
              <a:rPr lang="en-US" sz="1400" dirty="0">
                <a:solidFill>
                  <a:schemeClr val="tx2"/>
                </a:solidFill>
              </a:rPr>
              <a:t>GBR coherent patterns from Higgs dataset</a:t>
            </a:r>
          </a:p>
          <a:p>
            <a:r>
              <a:rPr lang="en-US" sz="1400" dirty="0">
                <a:solidFill>
                  <a:schemeClr val="tx2"/>
                </a:solidFill>
                <a:hlinkClick r:id="rId3"/>
              </a:rPr>
              <a:t>https://lts2.epfl.ch/blog/gbr/2015/05/01/principal-patterns-on-graphs-discovering-coherent-structures-in-datasets/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</a:p>
          <a:p>
            <a:endParaRPr lang="en-US" sz="1400" dirty="0">
              <a:solidFill>
                <a:schemeClr val="tx2"/>
              </a:solidFill>
            </a:endParaRPr>
          </a:p>
          <a:p>
            <a:r>
              <a:rPr lang="en-US" sz="1400" dirty="0" err="1">
                <a:solidFill>
                  <a:schemeClr val="tx2"/>
                </a:solidFill>
              </a:rPr>
              <a:t>Benzi</a:t>
            </a:r>
            <a:r>
              <a:rPr lang="en-US" sz="1400" dirty="0">
                <a:solidFill>
                  <a:schemeClr val="tx2"/>
                </a:solidFill>
              </a:rPr>
              <a:t>, K., </a:t>
            </a:r>
            <a:r>
              <a:rPr lang="en-US" sz="1400" dirty="0" err="1">
                <a:solidFill>
                  <a:schemeClr val="tx2"/>
                </a:solidFill>
              </a:rPr>
              <a:t>Ricaud</a:t>
            </a:r>
            <a:r>
              <a:rPr lang="en-US" sz="1400" dirty="0">
                <a:solidFill>
                  <a:schemeClr val="tx2"/>
                </a:solidFill>
              </a:rPr>
              <a:t>, B., &amp; </a:t>
            </a:r>
            <a:r>
              <a:rPr lang="en-US" sz="1400" dirty="0" err="1">
                <a:solidFill>
                  <a:schemeClr val="tx2"/>
                </a:solidFill>
              </a:rPr>
              <a:t>Vandergheynst</a:t>
            </a:r>
            <a:r>
              <a:rPr lang="en-US" sz="1400" dirty="0">
                <a:solidFill>
                  <a:schemeClr val="tx2"/>
                </a:solidFill>
              </a:rPr>
              <a:t>, P. (2016). Principal Patterns on Graphs: Discovering Coherent Structures in Datasets. </a:t>
            </a:r>
            <a:r>
              <a:rPr lang="en-US" sz="1400" i="1" dirty="0">
                <a:solidFill>
                  <a:schemeClr val="tx2"/>
                </a:solidFill>
              </a:rPr>
              <a:t>IEEE Trans. Signal and Information Processing over Networks</a:t>
            </a:r>
            <a:r>
              <a:rPr lang="en-US" sz="1400" dirty="0">
                <a:solidFill>
                  <a:schemeClr val="tx2"/>
                </a:solidFill>
              </a:rPr>
              <a:t>, </a:t>
            </a:r>
            <a:r>
              <a:rPr lang="en-US" sz="1400" i="1" dirty="0">
                <a:solidFill>
                  <a:schemeClr val="tx2"/>
                </a:solidFill>
              </a:rPr>
              <a:t>2</a:t>
            </a:r>
            <a:r>
              <a:rPr lang="en-US" sz="1400" dirty="0">
                <a:solidFill>
                  <a:schemeClr val="tx2"/>
                </a:solidFill>
              </a:rPr>
              <a:t>(2), 160-173.</a:t>
            </a:r>
          </a:p>
        </p:txBody>
      </p:sp>
    </p:spTree>
    <p:extLst>
      <p:ext uri="{BB962C8B-B14F-4D97-AF65-F5344CB8AC3E}">
        <p14:creationId xmlns:p14="http://schemas.microsoft.com/office/powerpoint/2010/main" val="3602081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9ACCC7-1701-443F-91D8-58554C8B0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234" y="208208"/>
            <a:ext cx="7055380" cy="1400530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Encourage the eye to compare different pieces of data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81EE4F5-F602-4628-8BB1-7F676982D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563" y="1608738"/>
            <a:ext cx="5584874" cy="40533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FB26E0B-56A2-4A90-BA23-EFC06A5C12E6}"/>
              </a:ext>
            </a:extLst>
          </p:cNvPr>
          <p:cNvSpPr txBox="1"/>
          <p:nvPr/>
        </p:nvSpPr>
        <p:spPr>
          <a:xfrm>
            <a:off x="246184" y="5662135"/>
            <a:ext cx="86516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Example from: </a:t>
            </a:r>
            <a:r>
              <a:rPr lang="en-US" sz="1600" dirty="0" err="1">
                <a:solidFill>
                  <a:schemeClr val="tx2"/>
                </a:solidFill>
              </a:rPr>
              <a:t>Sawa</a:t>
            </a:r>
            <a:r>
              <a:rPr lang="en-US" sz="1600" dirty="0">
                <a:solidFill>
                  <a:schemeClr val="tx2"/>
                </a:solidFill>
              </a:rPr>
              <a:t>, M., </a:t>
            </a:r>
            <a:r>
              <a:rPr lang="en-US" sz="1600" dirty="0" err="1">
                <a:solidFill>
                  <a:schemeClr val="tx2"/>
                </a:solidFill>
              </a:rPr>
              <a:t>Suetsugu</a:t>
            </a:r>
            <a:r>
              <a:rPr lang="en-US" sz="1600" dirty="0">
                <a:solidFill>
                  <a:schemeClr val="tx2"/>
                </a:solidFill>
              </a:rPr>
              <a:t>, S., Sugimoto, A., Miki, H., Yamamoto, M., &amp; </a:t>
            </a:r>
            <a:r>
              <a:rPr lang="en-US" sz="1600" dirty="0" err="1">
                <a:solidFill>
                  <a:schemeClr val="tx2"/>
                </a:solidFill>
              </a:rPr>
              <a:t>Takenawa</a:t>
            </a:r>
            <a:r>
              <a:rPr lang="en-US" sz="1600" dirty="0">
                <a:solidFill>
                  <a:schemeClr val="tx2"/>
                </a:solidFill>
              </a:rPr>
              <a:t>, T. (2003). Essential role of the C. </a:t>
            </a:r>
            <a:r>
              <a:rPr lang="en-US" sz="1600" dirty="0" err="1">
                <a:solidFill>
                  <a:schemeClr val="tx2"/>
                </a:solidFill>
              </a:rPr>
              <a:t>elegans</a:t>
            </a:r>
            <a:r>
              <a:rPr lang="en-US" sz="1600" dirty="0">
                <a:solidFill>
                  <a:schemeClr val="tx2"/>
                </a:solidFill>
              </a:rPr>
              <a:t> Arp2/3 complex in cell migration during ventral enclosure. </a:t>
            </a:r>
            <a:r>
              <a:rPr lang="en-US" sz="1600" i="1" dirty="0">
                <a:solidFill>
                  <a:schemeClr val="tx2"/>
                </a:solidFill>
              </a:rPr>
              <a:t>Journal of cell science</a:t>
            </a:r>
            <a:r>
              <a:rPr lang="en-US" sz="1600" dirty="0">
                <a:solidFill>
                  <a:schemeClr val="tx2"/>
                </a:solidFill>
              </a:rPr>
              <a:t>, </a:t>
            </a:r>
            <a:r>
              <a:rPr lang="en-US" sz="1600" i="1" dirty="0">
                <a:solidFill>
                  <a:schemeClr val="tx2"/>
                </a:solidFill>
              </a:rPr>
              <a:t>116</a:t>
            </a:r>
            <a:r>
              <a:rPr lang="en-US" sz="1600" dirty="0">
                <a:solidFill>
                  <a:schemeClr val="tx2"/>
                </a:solidFill>
              </a:rPr>
              <a:t>(8), 1505-1518. </a:t>
            </a:r>
            <a:r>
              <a:rPr lang="en-US" sz="1600" dirty="0">
                <a:solidFill>
                  <a:schemeClr val="tx2"/>
                </a:solidFill>
                <a:hlinkClick r:id="rId3"/>
              </a:rPr>
              <a:t>http://jcs.biologists.org/content/116/8/1505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6342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0BC3E9-0F57-4E95-8AF0-84C53CAF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169" y="0"/>
            <a:ext cx="7134447" cy="1276586"/>
          </a:xfrm>
        </p:spPr>
        <p:txBody>
          <a:bodyPr>
            <a:normAutofit/>
          </a:bodyPr>
          <a:lstStyle/>
          <a:p>
            <a:r>
              <a:rPr lang="en-GB" sz="3600" dirty="0"/>
              <a:t>Reveal the data at several levels of detail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F51C4F5-1BF8-4F05-8783-43ED228E36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93"/>
          <a:stretch/>
        </p:blipFill>
        <p:spPr>
          <a:xfrm>
            <a:off x="512846" y="1276586"/>
            <a:ext cx="7055380" cy="48179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A5F63FA-3CFA-493B-9A03-C20E2BBFCB74}"/>
              </a:ext>
            </a:extLst>
          </p:cNvPr>
          <p:cNvSpPr txBox="1"/>
          <p:nvPr/>
        </p:nvSpPr>
        <p:spPr>
          <a:xfrm>
            <a:off x="7568226" y="2109687"/>
            <a:ext cx="13928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Example from:</a:t>
            </a:r>
            <a:r>
              <a:rPr lang="en-US" sz="1200" dirty="0">
                <a:solidFill>
                  <a:schemeClr val="tx2"/>
                </a:solidFill>
              </a:rPr>
              <a:t> Guzmán, P., Fernández, V., </a:t>
            </a:r>
            <a:r>
              <a:rPr lang="en-US" sz="1200" dirty="0" err="1">
                <a:solidFill>
                  <a:schemeClr val="tx2"/>
                </a:solidFill>
              </a:rPr>
              <a:t>Graça</a:t>
            </a:r>
            <a:r>
              <a:rPr lang="en-US" sz="1200" dirty="0">
                <a:solidFill>
                  <a:schemeClr val="tx2"/>
                </a:solidFill>
              </a:rPr>
              <a:t>, J., Cabral, V., </a:t>
            </a:r>
            <a:r>
              <a:rPr lang="en-US" sz="1200" dirty="0" err="1">
                <a:solidFill>
                  <a:schemeClr val="tx2"/>
                </a:solidFill>
              </a:rPr>
              <a:t>Kayali</a:t>
            </a:r>
            <a:r>
              <a:rPr lang="en-US" sz="1200" dirty="0">
                <a:solidFill>
                  <a:schemeClr val="tx2"/>
                </a:solidFill>
              </a:rPr>
              <a:t>, N., </a:t>
            </a:r>
            <a:r>
              <a:rPr lang="en-US" sz="1200" dirty="0" err="1">
                <a:solidFill>
                  <a:schemeClr val="tx2"/>
                </a:solidFill>
              </a:rPr>
              <a:t>Khayet</a:t>
            </a:r>
            <a:r>
              <a:rPr lang="en-US" sz="1200" dirty="0">
                <a:solidFill>
                  <a:schemeClr val="tx2"/>
                </a:solidFill>
              </a:rPr>
              <a:t>, M., &amp; Gil, L. (2014). Chemical and structural analysis of Eucalyptus globulus and E. </a:t>
            </a:r>
            <a:r>
              <a:rPr lang="en-US" sz="1200" dirty="0" err="1">
                <a:solidFill>
                  <a:schemeClr val="tx2"/>
                </a:solidFill>
              </a:rPr>
              <a:t>camaldulensis</a:t>
            </a:r>
            <a:r>
              <a:rPr lang="en-US" sz="1200" dirty="0">
                <a:solidFill>
                  <a:schemeClr val="tx2"/>
                </a:solidFill>
              </a:rPr>
              <a:t> leaf cuticles: a lipidized cell wall region. </a:t>
            </a:r>
            <a:r>
              <a:rPr lang="en-US" sz="1200" i="1" dirty="0">
                <a:solidFill>
                  <a:schemeClr val="tx2"/>
                </a:solidFill>
              </a:rPr>
              <a:t>Frontiers in plant science</a:t>
            </a:r>
            <a:r>
              <a:rPr lang="en-US" sz="1200" dirty="0">
                <a:solidFill>
                  <a:schemeClr val="tx2"/>
                </a:solidFill>
              </a:rPr>
              <a:t>, </a:t>
            </a:r>
            <a:r>
              <a:rPr lang="en-US" sz="1200" i="1" dirty="0">
                <a:solidFill>
                  <a:schemeClr val="tx2"/>
                </a:solidFill>
              </a:rPr>
              <a:t>5</a:t>
            </a:r>
            <a:r>
              <a:rPr lang="en-US" sz="1200" dirty="0">
                <a:solidFill>
                  <a:schemeClr val="tx2"/>
                </a:solidFill>
              </a:rPr>
              <a:t>, 481.</a:t>
            </a:r>
          </a:p>
          <a:p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731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7820CC-E9EF-4201-9E3B-5714621F7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03" y="100960"/>
            <a:ext cx="7406640" cy="1356360"/>
          </a:xfrm>
        </p:spPr>
        <p:txBody>
          <a:bodyPr/>
          <a:lstStyle/>
          <a:p>
            <a:r>
              <a:rPr lang="en-GB" dirty="0"/>
              <a:t>Serve a reasonably clear purpose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1208619-E220-4B07-ACDC-B0B30285E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313" y="1355905"/>
            <a:ext cx="4262703" cy="49731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03" y="2362726"/>
            <a:ext cx="4039472" cy="295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243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BD1934-C45F-4A29-8D51-4EE93BB67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Be closely integrated with the statistical verbal descriptions of a dataset</a:t>
            </a:r>
            <a:r>
              <a:rPr lang="en-AU" sz="2800" dirty="0"/>
              <a:t/>
            </a:r>
            <a:br>
              <a:rPr lang="en-AU" sz="2800" dirty="0"/>
            </a:b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C8C6CC1-5078-432C-A863-05CD908FA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08" y="1576107"/>
            <a:ext cx="674370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83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36140" y="188123"/>
            <a:ext cx="7406640" cy="1356360"/>
          </a:xfrm>
        </p:spPr>
        <p:txBody>
          <a:bodyPr>
            <a:normAutofit/>
          </a:bodyPr>
          <a:lstStyle/>
          <a:p>
            <a:r>
              <a:rPr lang="en-AU" sz="3600" dirty="0" smtClean="0">
                <a:solidFill>
                  <a:schemeClr val="tx1"/>
                </a:solidFill>
              </a:rPr>
              <a:t>Base R Graphics</a:t>
            </a:r>
            <a:endParaRPr lang="en-AU" sz="3600" dirty="0">
              <a:solidFill>
                <a:schemeClr val="tx1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57250" y="1544483"/>
            <a:ext cx="8032750" cy="4864100"/>
          </a:xfrm>
        </p:spPr>
        <p:txBody>
          <a:bodyPr>
            <a:noAutofit/>
          </a:bodyPr>
          <a:lstStyle/>
          <a:p>
            <a:pPr marL="34290" indent="0">
              <a:buNone/>
            </a:pPr>
            <a:r>
              <a:rPr lang="en-AU" sz="1800" b="1" dirty="0" smtClean="0">
                <a:solidFill>
                  <a:schemeClr val="tx1"/>
                </a:solidFill>
              </a:rPr>
              <a:t>Pros:</a:t>
            </a:r>
          </a:p>
          <a:p>
            <a:r>
              <a:rPr lang="en-AU" sz="1800" dirty="0" smtClean="0">
                <a:solidFill>
                  <a:schemeClr val="tx1"/>
                </a:solidFill>
              </a:rPr>
              <a:t>Quick and simple</a:t>
            </a:r>
          </a:p>
          <a:p>
            <a:r>
              <a:rPr lang="en-AU" sz="1800" dirty="0" smtClean="0">
                <a:solidFill>
                  <a:schemeClr val="tx1"/>
                </a:solidFill>
              </a:rPr>
              <a:t>Most basic needs implemented</a:t>
            </a:r>
          </a:p>
          <a:p>
            <a:r>
              <a:rPr lang="en-AU" sz="1800" dirty="0">
                <a:solidFill>
                  <a:schemeClr val="tx1"/>
                </a:solidFill>
              </a:rPr>
              <a:t>Extremely convenient</a:t>
            </a:r>
          </a:p>
          <a:p>
            <a:pPr marL="34290" indent="0">
              <a:buNone/>
            </a:pPr>
            <a:r>
              <a:rPr lang="en-AU" sz="1800" b="1" dirty="0" smtClean="0">
                <a:solidFill>
                  <a:schemeClr val="tx1"/>
                </a:solidFill>
              </a:rPr>
              <a:t>Cons:</a:t>
            </a:r>
          </a:p>
          <a:p>
            <a:r>
              <a:rPr lang="en-AU" sz="1800" dirty="0" smtClean="0">
                <a:solidFill>
                  <a:schemeClr val="tx1"/>
                </a:solidFill>
              </a:rPr>
              <a:t>Unusual plots difficult to create</a:t>
            </a:r>
          </a:p>
          <a:p>
            <a:r>
              <a:rPr lang="en-AU" sz="1800" dirty="0" smtClean="0">
                <a:solidFill>
                  <a:schemeClr val="tx1"/>
                </a:solidFill>
              </a:rPr>
              <a:t>Not going to win any pageants</a:t>
            </a:r>
          </a:p>
          <a:p>
            <a:pPr lvl="1"/>
            <a:r>
              <a:rPr lang="en-AU" sz="1600" dirty="0" smtClean="0">
                <a:solidFill>
                  <a:schemeClr val="tx1"/>
                </a:solidFill>
              </a:rPr>
              <a:t>(but good if you get stuck on aesthetics when you should be focussing on the next step of analysis).</a:t>
            </a:r>
          </a:p>
          <a:p>
            <a:pPr marL="34290" indent="0">
              <a:buNone/>
            </a:pPr>
            <a:r>
              <a:rPr lang="en-AU" sz="1800" b="1" dirty="0" smtClean="0">
                <a:solidFill>
                  <a:schemeClr val="tx1"/>
                </a:solidFill>
              </a:rPr>
              <a:t>Recommended usage scenario:  </a:t>
            </a:r>
            <a:r>
              <a:rPr lang="en-AU" sz="1800" dirty="0" smtClean="0">
                <a:solidFill>
                  <a:schemeClr val="tx1"/>
                </a:solidFill>
              </a:rPr>
              <a:t>Part of initial data exploration and discovery.</a:t>
            </a:r>
            <a:endParaRPr lang="en-AU" sz="1800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675" y="304952"/>
            <a:ext cx="3743325" cy="41243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1655" y="6100351"/>
            <a:ext cx="8790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Examples from “R Base Graphics: An Idiot’s Guide” by Susan Johnson, http</a:t>
            </a:r>
            <a:r>
              <a:rPr lang="en-AU" sz="1400" dirty="0"/>
              <a:t>://rpubs.com/SusanEJohnston/7953</a:t>
            </a:r>
          </a:p>
        </p:txBody>
      </p:sp>
    </p:spTree>
    <p:extLst>
      <p:ext uri="{BB962C8B-B14F-4D97-AF65-F5344CB8AC3E}">
        <p14:creationId xmlns:p14="http://schemas.microsoft.com/office/powerpoint/2010/main" val="4239876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1546124"/>
            <a:ext cx="7404653" cy="4038600"/>
          </a:xfrm>
        </p:spPr>
        <p:txBody>
          <a:bodyPr numCol="2">
            <a:noAutofit/>
          </a:bodyPr>
          <a:lstStyle/>
          <a:p>
            <a:pPr marL="34290" indent="0">
              <a:buNone/>
            </a:pPr>
            <a:r>
              <a:rPr lang="en-AU" b="1" dirty="0" smtClean="0">
                <a:solidFill>
                  <a:schemeClr val="tx1"/>
                </a:solidFill>
              </a:rPr>
              <a:t>Single variable plots</a:t>
            </a:r>
          </a:p>
          <a:p>
            <a:r>
              <a:rPr lang="en-AU" dirty="0" smtClean="0">
                <a:solidFill>
                  <a:schemeClr val="tx1"/>
                </a:solidFill>
              </a:rPr>
              <a:t>Histograms</a:t>
            </a:r>
          </a:p>
          <a:p>
            <a:r>
              <a:rPr lang="en-AU" dirty="0" smtClean="0">
                <a:solidFill>
                  <a:schemeClr val="tx1"/>
                </a:solidFill>
              </a:rPr>
              <a:t>Dot plots</a:t>
            </a:r>
          </a:p>
          <a:p>
            <a:r>
              <a:rPr lang="en-AU" dirty="0" smtClean="0">
                <a:solidFill>
                  <a:schemeClr val="tx1"/>
                </a:solidFill>
              </a:rPr>
              <a:t>Strip charts</a:t>
            </a:r>
          </a:p>
          <a:p>
            <a:pPr marL="34290" indent="0">
              <a:buNone/>
            </a:pPr>
            <a:r>
              <a:rPr lang="en-AU" b="1" dirty="0" smtClean="0">
                <a:solidFill>
                  <a:schemeClr val="tx1"/>
                </a:solidFill>
              </a:rPr>
              <a:t>Multiple variable plots</a:t>
            </a:r>
          </a:p>
          <a:p>
            <a:r>
              <a:rPr lang="en-AU" dirty="0" smtClean="0">
                <a:solidFill>
                  <a:schemeClr val="tx1"/>
                </a:solidFill>
              </a:rPr>
              <a:t>Scatterplots</a:t>
            </a:r>
          </a:p>
          <a:p>
            <a:r>
              <a:rPr lang="en-AU" dirty="0" smtClean="0">
                <a:solidFill>
                  <a:schemeClr val="tx1"/>
                </a:solidFill>
              </a:rPr>
              <a:t>Paired scatterplots</a:t>
            </a:r>
          </a:p>
          <a:p>
            <a:r>
              <a:rPr lang="en-AU" dirty="0" smtClean="0">
                <a:solidFill>
                  <a:schemeClr val="tx1"/>
                </a:solidFill>
              </a:rPr>
              <a:t>Boxplots</a:t>
            </a:r>
          </a:p>
          <a:p>
            <a:pPr marL="34290" indent="0">
              <a:buNone/>
            </a:pPr>
            <a:r>
              <a:rPr lang="en-AU" b="1" dirty="0" smtClean="0">
                <a:solidFill>
                  <a:schemeClr val="tx1"/>
                </a:solidFill>
              </a:rPr>
              <a:t>Output of other functions or operations</a:t>
            </a:r>
          </a:p>
          <a:p>
            <a:pPr marL="34290" indent="0">
              <a:buNone/>
            </a:pPr>
            <a:endParaRPr lang="en-AU" b="1" dirty="0"/>
          </a:p>
          <a:p>
            <a:pPr marL="34290" indent="0">
              <a:buNone/>
            </a:pPr>
            <a:endParaRPr lang="en-AU" b="1" dirty="0" smtClean="0">
              <a:solidFill>
                <a:schemeClr val="tx1"/>
              </a:solidFill>
            </a:endParaRPr>
          </a:p>
          <a:p>
            <a:r>
              <a:rPr lang="en-AU" dirty="0" smtClean="0">
                <a:solidFill>
                  <a:schemeClr val="tx1"/>
                </a:solidFill>
              </a:rPr>
              <a:t>Density plots</a:t>
            </a:r>
          </a:p>
          <a:p>
            <a:r>
              <a:rPr lang="en-AU" dirty="0" smtClean="0">
                <a:solidFill>
                  <a:schemeClr val="tx1"/>
                </a:solidFill>
              </a:rPr>
              <a:t>Linear model diagnostics</a:t>
            </a:r>
          </a:p>
          <a:p>
            <a:r>
              <a:rPr lang="en-AU" dirty="0" smtClean="0">
                <a:solidFill>
                  <a:schemeClr val="tx1"/>
                </a:solidFill>
              </a:rPr>
              <a:t>Bar plots</a:t>
            </a:r>
          </a:p>
          <a:p>
            <a:r>
              <a:rPr lang="en-AU" dirty="0" smtClean="0">
                <a:solidFill>
                  <a:schemeClr val="tx1"/>
                </a:solidFill>
              </a:rPr>
              <a:t>Stacked bar plots</a:t>
            </a:r>
          </a:p>
          <a:p>
            <a:r>
              <a:rPr lang="en-AU" dirty="0" smtClean="0">
                <a:solidFill>
                  <a:schemeClr val="tx1"/>
                </a:solidFill>
              </a:rPr>
              <a:t>Pie charts</a:t>
            </a:r>
          </a:p>
          <a:p>
            <a:pPr marL="34290" indent="0">
              <a:buNone/>
            </a:pPr>
            <a:r>
              <a:rPr lang="en-AU" b="1" dirty="0" smtClean="0">
                <a:solidFill>
                  <a:schemeClr val="tx1"/>
                </a:solidFill>
              </a:rPr>
              <a:t>Multiple plots</a:t>
            </a:r>
          </a:p>
          <a:p>
            <a:pPr marL="34290" indent="0">
              <a:buNone/>
            </a:pPr>
            <a:r>
              <a:rPr lang="en-AU" b="1" dirty="0" smtClean="0">
                <a:solidFill>
                  <a:schemeClr val="tx1"/>
                </a:solidFill>
              </a:rPr>
              <a:t>Annotations</a:t>
            </a:r>
          </a:p>
          <a:p>
            <a:pPr marL="34290" indent="0">
              <a:buNone/>
            </a:pPr>
            <a:endParaRPr lang="en-AU" b="1" dirty="0"/>
          </a:p>
          <a:p>
            <a:pPr marL="34290" indent="0">
              <a:buNone/>
            </a:pPr>
            <a:endParaRPr lang="en-AU" b="1" dirty="0" smtClean="0">
              <a:solidFill>
                <a:schemeClr val="tx1"/>
              </a:solidFill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857251" y="17993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 smtClean="0">
                <a:solidFill>
                  <a:schemeClr val="tx1"/>
                </a:solidFill>
              </a:rPr>
              <a:t>Exercise 01 time!</a:t>
            </a: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096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1546124"/>
            <a:ext cx="7404653" cy="4038600"/>
          </a:xfrm>
        </p:spPr>
        <p:txBody>
          <a:bodyPr numCol="1">
            <a:noAutofit/>
          </a:bodyPr>
          <a:lstStyle/>
          <a:p>
            <a:pPr marL="34290" indent="0">
              <a:buNone/>
            </a:pPr>
            <a:r>
              <a:rPr lang="en-AU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A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("iris")</a:t>
            </a:r>
          </a:p>
          <a:p>
            <a:pPr marL="34290" indent="0">
              <a:buNone/>
            </a:pPr>
            <a:r>
              <a:rPr lang="en-A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marL="34290" indent="0">
              <a:buNone/>
            </a:pPr>
            <a:r>
              <a:rPr lang="en-AU" sz="24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iris$Species</a:t>
            </a:r>
            <a:r>
              <a:rPr lang="en-A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AU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as.factor</a:t>
            </a:r>
            <a:r>
              <a:rPr lang="en-A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iris$Species</a:t>
            </a:r>
            <a:r>
              <a:rPr lang="en-A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34290" indent="0">
              <a:buNone/>
            </a:pPr>
            <a:r>
              <a:rPr lang="en-A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marL="34290" indent="0">
              <a:buNone/>
            </a:pPr>
            <a:r>
              <a:rPr lang="en-AU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head(iris</a:t>
            </a:r>
            <a:r>
              <a:rPr lang="en-A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857251" y="17993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 smtClean="0">
                <a:solidFill>
                  <a:schemeClr val="tx1"/>
                </a:solidFill>
              </a:rPr>
              <a:t>Load the example data</a:t>
            </a:r>
            <a:endParaRPr lang="en-AU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233" y="4169953"/>
            <a:ext cx="6644591" cy="165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58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chemeClr val="tx1"/>
                </a:solidFill>
              </a:rPr>
              <a:t>Single variable </a:t>
            </a:r>
            <a:r>
              <a:rPr lang="en-AU" b="1" dirty="0" smtClean="0">
                <a:solidFill>
                  <a:schemeClr val="tx1"/>
                </a:solidFill>
              </a:rPr>
              <a:t>plots</a:t>
            </a: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857250" y="2151392"/>
            <a:ext cx="8679543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Histogram</a:t>
            </a:r>
          </a:p>
          <a:p>
            <a:r>
              <a:rPr lang="en-AU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hist</a:t>
            </a:r>
            <a:r>
              <a:rPr lang="en-AU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iris$Sepal.Length</a:t>
            </a:r>
            <a:r>
              <a:rPr lang="en-AU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AU" dirty="0"/>
          </a:p>
          <a:p>
            <a:r>
              <a:rPr lang="en-AU" b="1" dirty="0"/>
              <a:t>Dot chart</a:t>
            </a:r>
            <a:r>
              <a:rPr lang="en-AU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endParaRPr lang="en-AU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dotchart</a:t>
            </a:r>
            <a:r>
              <a:rPr lang="en-AU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iris$Sepal.Length</a:t>
            </a:r>
            <a:r>
              <a:rPr lang="en-AU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AU" dirty="0"/>
          </a:p>
          <a:p>
            <a:r>
              <a:rPr lang="en-AU" b="1" dirty="0"/>
              <a:t>Strip chart</a:t>
            </a:r>
            <a:r>
              <a:rPr lang="en-AU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en-AU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stripchart</a:t>
            </a:r>
            <a:r>
              <a:rPr lang="en-AU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iris$Sepal.Length</a:t>
            </a:r>
            <a:r>
              <a:rPr lang="en-AU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90535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264" y="86852"/>
            <a:ext cx="7406640" cy="1356360"/>
          </a:xfrm>
        </p:spPr>
        <p:txBody>
          <a:bodyPr/>
          <a:lstStyle/>
          <a:p>
            <a:r>
              <a:rPr lang="en-AU" dirty="0" smtClean="0">
                <a:solidFill>
                  <a:schemeClr val="tx1"/>
                </a:solidFill>
              </a:rPr>
              <a:t>Session overview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232" y="1262323"/>
            <a:ext cx="7802704" cy="5097288"/>
          </a:xfrm>
        </p:spPr>
        <p:txBody>
          <a:bodyPr>
            <a:noAutofit/>
          </a:bodyPr>
          <a:lstStyle/>
          <a:p>
            <a:r>
              <a:rPr lang="en-GB" sz="2800" dirty="0">
                <a:solidFill>
                  <a:schemeClr val="tx1"/>
                </a:solidFill>
              </a:rPr>
              <a:t>The thoughtful figure</a:t>
            </a:r>
          </a:p>
          <a:p>
            <a:pPr lvl="1"/>
            <a:r>
              <a:rPr lang="en-GB" sz="2400" dirty="0">
                <a:solidFill>
                  <a:schemeClr val="tx1"/>
                </a:solidFill>
              </a:rPr>
              <a:t>Philosophy</a:t>
            </a:r>
            <a:r>
              <a:rPr lang="en-GB" sz="2000" dirty="0">
                <a:solidFill>
                  <a:schemeClr val="tx1"/>
                </a:solidFill>
              </a:rPr>
              <a:t/>
            </a:r>
            <a:br>
              <a:rPr lang="en-GB" sz="2000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Key source: </a:t>
            </a:r>
            <a:r>
              <a:rPr lang="en-AU" dirty="0" err="1">
                <a:solidFill>
                  <a:schemeClr val="tx1"/>
                </a:solidFill>
              </a:rPr>
              <a:t>Tufte</a:t>
            </a:r>
            <a:r>
              <a:rPr lang="en-AU" dirty="0">
                <a:solidFill>
                  <a:schemeClr val="tx1"/>
                </a:solidFill>
              </a:rPr>
              <a:t>, E., &amp; Graves-Morris, P. (2014). The visual display of quantitative information.; 1983</a:t>
            </a:r>
            <a:endParaRPr lang="en-GB" dirty="0">
              <a:solidFill>
                <a:schemeClr val="tx1"/>
              </a:solidFill>
            </a:endParaRPr>
          </a:p>
          <a:p>
            <a:pPr lvl="1"/>
            <a:r>
              <a:rPr lang="en-AU" sz="2800" dirty="0" smtClean="0">
                <a:solidFill>
                  <a:schemeClr val="tx1"/>
                </a:solidFill>
              </a:rPr>
              <a:t>Base </a:t>
            </a:r>
            <a:r>
              <a:rPr lang="en-AU" sz="2800" dirty="0">
                <a:solidFill>
                  <a:schemeClr val="tx1"/>
                </a:solidFill>
              </a:rPr>
              <a:t>R graphics</a:t>
            </a:r>
          </a:p>
          <a:p>
            <a:r>
              <a:rPr lang="en-AU" sz="2800" dirty="0" smtClean="0">
                <a:solidFill>
                  <a:schemeClr val="tx1"/>
                </a:solidFill>
              </a:rPr>
              <a:t>The grammar of graphics</a:t>
            </a:r>
            <a:r>
              <a:rPr lang="en-AU" sz="2800" dirty="0">
                <a:solidFill>
                  <a:schemeClr val="tx1"/>
                </a:solidFill>
              </a:rPr>
              <a:t/>
            </a:r>
            <a:br>
              <a:rPr lang="en-AU" sz="2800" dirty="0">
                <a:solidFill>
                  <a:schemeClr val="tx1"/>
                </a:solidFill>
              </a:rPr>
            </a:br>
            <a:r>
              <a:rPr lang="en-AU" sz="1800" dirty="0">
                <a:solidFill>
                  <a:schemeClr val="tx1"/>
                </a:solidFill>
              </a:rPr>
              <a:t>(aka How I learned to stop worrying and learned to love </a:t>
            </a:r>
            <a:r>
              <a:rPr lang="en-AU" sz="1800" dirty="0" err="1">
                <a:solidFill>
                  <a:schemeClr val="tx1"/>
                </a:solidFill>
              </a:rPr>
              <a:t>ggplots</a:t>
            </a:r>
            <a:r>
              <a:rPr lang="en-AU" sz="1800" dirty="0" smtClean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AU" sz="2400" dirty="0">
                <a:solidFill>
                  <a:schemeClr val="tx1"/>
                </a:solidFill>
              </a:rPr>
              <a:t>Grammar</a:t>
            </a:r>
            <a:br>
              <a:rPr lang="en-AU" sz="2400" dirty="0">
                <a:solidFill>
                  <a:schemeClr val="tx1"/>
                </a:solidFill>
              </a:rPr>
            </a:br>
            <a:r>
              <a:rPr lang="en-AU" sz="1600" dirty="0">
                <a:solidFill>
                  <a:schemeClr val="tx1"/>
                </a:solidFill>
              </a:rPr>
              <a:t>Key source: Wilkinson, L. (2006). </a:t>
            </a:r>
            <a:r>
              <a:rPr lang="en-AU" sz="1600" i="1" dirty="0">
                <a:solidFill>
                  <a:schemeClr val="tx1"/>
                </a:solidFill>
              </a:rPr>
              <a:t>The grammar of graphics</a:t>
            </a:r>
            <a:r>
              <a:rPr lang="en-AU" sz="1600" dirty="0">
                <a:solidFill>
                  <a:schemeClr val="tx1"/>
                </a:solidFill>
              </a:rPr>
              <a:t>. Springer Science &amp; Business Media. (or the 2010 paper</a:t>
            </a:r>
            <a:r>
              <a:rPr lang="en-AU" sz="1600" dirty="0" smtClean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AU" sz="2400" dirty="0" smtClean="0">
                <a:solidFill>
                  <a:schemeClr val="tx1"/>
                </a:solidFill>
              </a:rPr>
              <a:t>Ggplot2</a:t>
            </a:r>
            <a:br>
              <a:rPr lang="en-AU" sz="2400" dirty="0" smtClean="0">
                <a:solidFill>
                  <a:schemeClr val="tx1"/>
                </a:solidFill>
              </a:rPr>
            </a:br>
            <a:r>
              <a:rPr lang="en-GB" sz="2400" dirty="0">
                <a:solidFill>
                  <a:schemeClr val="tx1"/>
                </a:solidFill>
              </a:rPr>
              <a:t>Key source: </a:t>
            </a:r>
            <a:r>
              <a:rPr lang="en-AU" sz="2400" dirty="0" smtClean="0">
                <a:solidFill>
                  <a:schemeClr val="tx1"/>
                </a:solidFill>
              </a:rPr>
              <a:t>Elegant graphics for data analysis</a:t>
            </a:r>
          </a:p>
          <a:p>
            <a:pPr marL="205740" lvl="1" indent="0">
              <a:buNone/>
            </a:pPr>
            <a:endParaRPr lang="en-AU" sz="2400" dirty="0">
              <a:solidFill>
                <a:schemeClr val="tx1"/>
              </a:solidFill>
            </a:endParaRPr>
          </a:p>
          <a:p>
            <a:endParaRPr lang="en-AU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017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"/>
            <a:r>
              <a:rPr lang="en-AU" b="1" dirty="0">
                <a:solidFill>
                  <a:schemeClr val="tx1"/>
                </a:solidFill>
              </a:rPr>
              <a:t>Multiple variable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29430" y="2357869"/>
            <a:ext cx="86795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Scatterplot</a:t>
            </a:r>
          </a:p>
          <a:p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iris$Petal.Length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iris$Petal.Width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AU" dirty="0"/>
          </a:p>
          <a:p>
            <a:r>
              <a:rPr lang="en-AU" b="1" dirty="0"/>
              <a:t>Adding lines to a scatterplot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plot.new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lines(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iris$Petal.Length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iris$Petal.Width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iris$Petal.Length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iris$Petal.Width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lines(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iris$Petal.Length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iris$Petal.Width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iris$Petal.Length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iris$Petal.Width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type="l")</a:t>
            </a:r>
          </a:p>
        </p:txBody>
      </p:sp>
    </p:spTree>
    <p:extLst>
      <p:ext uri="{BB962C8B-B14F-4D97-AF65-F5344CB8AC3E}">
        <p14:creationId xmlns:p14="http://schemas.microsoft.com/office/powerpoint/2010/main" val="870215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"/>
            <a:r>
              <a:rPr lang="en-AU" b="1" dirty="0">
                <a:solidFill>
                  <a:schemeClr val="tx1"/>
                </a:solidFill>
              </a:rPr>
              <a:t>Multiple variable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29430" y="2357869"/>
            <a:ext cx="8679543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Pairs plot</a:t>
            </a:r>
          </a:p>
          <a:p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pairs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(~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iris$Sepal.Length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endParaRPr lang="en-AU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iris$Petal.Width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endParaRPr lang="en-AU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iris$Sepal.Width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AU" dirty="0"/>
          </a:p>
          <a:p>
            <a:r>
              <a:rPr lang="en-AU" b="1" dirty="0"/>
              <a:t>Box plot</a:t>
            </a:r>
            <a:r>
              <a:rPr lang="en-AU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endParaRPr lang="en-AU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iris$Species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iris$Sepal.Length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type="b")</a:t>
            </a:r>
          </a:p>
          <a:p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iris$Species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iris$Sepal.Length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type="b", </a:t>
            </a:r>
            <a:endParaRPr lang="en-AU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notch=TRUE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05886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9430" y="2357869"/>
            <a:ext cx="86795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Density plot (cousin of the histogram)</a:t>
            </a:r>
          </a:p>
          <a:p>
            <a:r>
              <a:rPr lang="en-A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sepal_density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&lt;-density(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iris$Sepal.Length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A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sepal_density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AU" b="1" dirty="0"/>
              <a:t>Linear model diagnostics</a:t>
            </a:r>
          </a:p>
          <a:p>
            <a:r>
              <a:rPr lang="en-A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sepal_linear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&lt;-lm(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iris$Sepal.Length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~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iris$Petal.Width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A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sepal_linear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AU" b="1" dirty="0"/>
              <a:t>Linear model output on points</a:t>
            </a:r>
          </a:p>
          <a:p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A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iris$Sepal.Length</a:t>
            </a:r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~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iris$Petal.Width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A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sepal_linear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47417" y="363794"/>
            <a:ext cx="7406640" cy="1356360"/>
          </a:xfrm>
        </p:spPr>
        <p:txBody>
          <a:bodyPr>
            <a:normAutofit fontScale="90000"/>
          </a:bodyPr>
          <a:lstStyle/>
          <a:p>
            <a:r>
              <a:rPr lang="en-AU" b="1" dirty="0">
                <a:solidFill>
                  <a:schemeClr val="tx1"/>
                </a:solidFill>
              </a:rPr>
              <a:t>Output of other functions or </a:t>
            </a:r>
            <a:r>
              <a:rPr lang="en-AU" b="1" dirty="0" smtClean="0">
                <a:solidFill>
                  <a:schemeClr val="tx1"/>
                </a:solidFill>
              </a:rPr>
              <a:t>operations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3964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417" y="363794"/>
            <a:ext cx="7406640" cy="1356360"/>
          </a:xfrm>
        </p:spPr>
        <p:txBody>
          <a:bodyPr>
            <a:normAutofit fontScale="90000"/>
          </a:bodyPr>
          <a:lstStyle/>
          <a:p>
            <a:r>
              <a:rPr lang="en-AU" b="1" dirty="0">
                <a:solidFill>
                  <a:schemeClr val="tx1"/>
                </a:solidFill>
              </a:rPr>
              <a:t>Output of other functions or </a:t>
            </a:r>
            <a:r>
              <a:rPr lang="en-AU" b="1" dirty="0" smtClean="0">
                <a:solidFill>
                  <a:schemeClr val="tx1"/>
                </a:solidFill>
              </a:rPr>
              <a:t>operations</a:t>
            </a: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621276" y="1768824"/>
            <a:ext cx="867954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Bar plots</a:t>
            </a:r>
          </a:p>
          <a:p>
            <a:r>
              <a:rPr lang="en-A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sepal_table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&lt;-table(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iris$Sepal.Length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A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barplot</a:t>
            </a:r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sepal_table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A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barplot</a:t>
            </a:r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sepal_table,horiz</a:t>
            </a:r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=TRUE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AU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AU" b="1" dirty="0"/>
              <a:t>Stacked bar plots  </a:t>
            </a:r>
          </a:p>
          <a:p>
            <a:r>
              <a:rPr lang="en-A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sepal_table_stacked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&lt;-table(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iris$Species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en-AU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</a:t>
            </a:r>
            <a:r>
              <a:rPr lang="en-A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iris$Sepal.Length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A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barplot</a:t>
            </a:r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sepal_table_stacked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A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barplot</a:t>
            </a:r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sepal_table_stacked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en-AU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legend 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= names(table(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iris$Species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)))</a:t>
            </a:r>
          </a:p>
          <a:p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b="1" dirty="0"/>
              <a:t>Pie chart </a:t>
            </a:r>
          </a:p>
          <a:p>
            <a:r>
              <a:rPr lang="en-A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petal_width_bins</a:t>
            </a:r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&lt;-rep("Under 1", length(</a:t>
            </a:r>
            <a:r>
              <a:rPr lang="en-A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iris$Petal.Width</a:t>
            </a:r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A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petal_width_bins</a:t>
            </a:r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[which(</a:t>
            </a:r>
            <a:r>
              <a:rPr lang="en-A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iris$Petal.Width</a:t>
            </a:r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&gt;1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)]&lt;-"Over 1"</a:t>
            </a:r>
          </a:p>
          <a:p>
            <a:r>
              <a:rPr lang="en-A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petal_width_bins</a:t>
            </a:r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[which(</a:t>
            </a:r>
            <a:r>
              <a:rPr lang="en-A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iris$Petal.Width</a:t>
            </a:r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&gt;2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)]&lt;-"Over 2"</a:t>
            </a:r>
          </a:p>
          <a:p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pie(table(</a:t>
            </a:r>
            <a:r>
              <a:rPr lang="en-A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petal_width_bins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4134047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5350" y="235301"/>
            <a:ext cx="7406640" cy="1356360"/>
          </a:xfrm>
        </p:spPr>
        <p:txBody>
          <a:bodyPr/>
          <a:lstStyle/>
          <a:p>
            <a:r>
              <a:rPr lang="en-AU" b="1" dirty="0">
                <a:solidFill>
                  <a:schemeClr val="tx1"/>
                </a:solidFill>
              </a:rPr>
              <a:t>Multiple </a:t>
            </a:r>
            <a:r>
              <a:rPr lang="en-AU" b="1" dirty="0" smtClean="0">
                <a:solidFill>
                  <a:schemeClr val="tx1"/>
                </a:solidFill>
              </a:rPr>
              <a:t>plots</a:t>
            </a:r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611445" y="768317"/>
            <a:ext cx="4235858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par(</a:t>
            </a:r>
            <a:r>
              <a:rPr lang="en-AU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mfrow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=c(1,1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 </a:t>
            </a:r>
          </a:p>
          <a:p>
            <a:r>
              <a:rPr lang="en-AU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hist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iris$Sepal.Length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par(</a:t>
            </a:r>
            <a:r>
              <a:rPr lang="en-AU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mfrow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=c(1,2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 </a:t>
            </a:r>
          </a:p>
          <a:p>
            <a:r>
              <a:rPr lang="en-AU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hist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iris$Sepal.Length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AU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hist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iris$Sepal.Length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par(</a:t>
            </a:r>
            <a:r>
              <a:rPr lang="en-AU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mfrow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=c(2,1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 </a:t>
            </a:r>
          </a:p>
          <a:p>
            <a:r>
              <a:rPr lang="en-AU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hist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iris$Sepal.Length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AU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hist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iris$Sepal.Length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par(</a:t>
            </a:r>
            <a:r>
              <a:rPr lang="en-AU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mfrow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=c(2,2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 </a:t>
            </a:r>
          </a:p>
          <a:p>
            <a:r>
              <a:rPr lang="en-AU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hist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iris$Sepal.Length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AU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hist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iris$Sepal.Length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AU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hist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iris$Sepal.Length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AU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hist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iris$Sepal.Length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AU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hist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iris$Sepal.Length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AU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sepal_density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AU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stripchart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iris$Sepal.Length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AU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barplot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sepal_table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AU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par(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mfrow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=c(1,1))  </a:t>
            </a:r>
          </a:p>
        </p:txBody>
      </p:sp>
    </p:spTree>
    <p:extLst>
      <p:ext uri="{BB962C8B-B14F-4D97-AF65-F5344CB8AC3E}">
        <p14:creationId xmlns:p14="http://schemas.microsoft.com/office/powerpoint/2010/main" val="3408844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>
                <a:solidFill>
                  <a:schemeClr val="tx1"/>
                </a:solidFill>
              </a:rPr>
              <a:t>Annotations</a:t>
            </a: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621276" y="1965960"/>
            <a:ext cx="867954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A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iris$Petal.Length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iris$Petal.Width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text(1,2.5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, labels="Obscured text")</a:t>
            </a:r>
          </a:p>
          <a:p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text(1,2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, labels="Text adjusted to 0", 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adj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=0)    </a:t>
            </a:r>
          </a:p>
          <a:p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text(1,1.5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, labels="Text adjusted to 0.5", 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adj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=0.5)    </a:t>
            </a:r>
          </a:p>
          <a:p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text(1,1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, labels="Text adjusted to 1", 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adj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=1) 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text(5,0.5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, labels="Text with different X position")     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text(4,2.5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, labels="Obscured text")</a:t>
            </a:r>
          </a:p>
          <a:p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text(4,2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, labels="Text adjusted to 0", 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adj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=0)    </a:t>
            </a:r>
          </a:p>
          <a:p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text(4,1.5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, labels="Text adjusted to 0.5", 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adj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=0.5)    </a:t>
            </a:r>
          </a:p>
          <a:p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text(4,1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, labels="Text adjusted to 1", 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adj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=1) </a:t>
            </a:r>
          </a:p>
        </p:txBody>
      </p:sp>
    </p:spTree>
    <p:extLst>
      <p:ext uri="{BB962C8B-B14F-4D97-AF65-F5344CB8AC3E}">
        <p14:creationId xmlns:p14="http://schemas.microsoft.com/office/powerpoint/2010/main" val="2299909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Image result for more pow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61" y="829355"/>
            <a:ext cx="7379865" cy="535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150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36140" y="188123"/>
            <a:ext cx="7406640" cy="1356360"/>
          </a:xfrm>
        </p:spPr>
        <p:txBody>
          <a:bodyPr>
            <a:normAutofit/>
          </a:bodyPr>
          <a:lstStyle/>
          <a:p>
            <a:r>
              <a:rPr lang="en-AU" sz="3600" dirty="0" smtClean="0">
                <a:solidFill>
                  <a:schemeClr val="tx1"/>
                </a:solidFill>
              </a:rPr>
              <a:t>ggplot2</a:t>
            </a:r>
            <a:endParaRPr lang="en-AU" sz="3600" dirty="0">
              <a:solidFill>
                <a:schemeClr val="tx1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57250" y="1544483"/>
            <a:ext cx="5102327" cy="4905478"/>
          </a:xfrm>
        </p:spPr>
        <p:txBody>
          <a:bodyPr>
            <a:noAutofit/>
          </a:bodyPr>
          <a:lstStyle/>
          <a:p>
            <a:pPr marL="34290" indent="0">
              <a:buNone/>
            </a:pPr>
            <a:r>
              <a:rPr lang="en-AU" b="1" dirty="0" smtClean="0">
                <a:solidFill>
                  <a:schemeClr val="tx1"/>
                </a:solidFill>
              </a:rPr>
              <a:t>Pros:</a:t>
            </a:r>
          </a:p>
          <a:p>
            <a:r>
              <a:rPr lang="en-AU" dirty="0" smtClean="0">
                <a:solidFill>
                  <a:schemeClr val="tx1"/>
                </a:solidFill>
              </a:rPr>
              <a:t>Beautiful </a:t>
            </a:r>
            <a:r>
              <a:rPr lang="en-AU" sz="1600" dirty="0" smtClean="0">
                <a:solidFill>
                  <a:schemeClr val="tx1"/>
                </a:solidFill>
              </a:rPr>
              <a:t>(some say)</a:t>
            </a:r>
          </a:p>
          <a:p>
            <a:r>
              <a:rPr lang="en-AU" dirty="0" smtClean="0">
                <a:solidFill>
                  <a:schemeClr val="tx1"/>
                </a:solidFill>
              </a:rPr>
              <a:t>Extensible</a:t>
            </a:r>
          </a:p>
          <a:p>
            <a:r>
              <a:rPr lang="en-AU" dirty="0" smtClean="0">
                <a:solidFill>
                  <a:schemeClr val="tx1"/>
                </a:solidFill>
              </a:rPr>
              <a:t>Flexible</a:t>
            </a:r>
            <a:endParaRPr lang="en-AU" dirty="0">
              <a:solidFill>
                <a:schemeClr val="tx1"/>
              </a:solidFill>
            </a:endParaRPr>
          </a:p>
          <a:p>
            <a:pPr marL="34290" indent="0">
              <a:buNone/>
            </a:pPr>
            <a:r>
              <a:rPr lang="en-AU" b="1" dirty="0" smtClean="0">
                <a:solidFill>
                  <a:schemeClr val="tx1"/>
                </a:solidFill>
              </a:rPr>
              <a:t>Cons:</a:t>
            </a:r>
          </a:p>
          <a:p>
            <a:r>
              <a:rPr lang="en-AU" dirty="0" smtClean="0">
                <a:solidFill>
                  <a:schemeClr val="tx1"/>
                </a:solidFill>
              </a:rPr>
              <a:t>Less convenient</a:t>
            </a:r>
          </a:p>
          <a:p>
            <a:r>
              <a:rPr lang="en-AU" dirty="0" smtClean="0">
                <a:solidFill>
                  <a:schemeClr val="tx1"/>
                </a:solidFill>
              </a:rPr>
              <a:t>Different logic can lead to unexpected behaviour</a:t>
            </a:r>
            <a:endParaRPr lang="en-AU" sz="1800" dirty="0" smtClean="0">
              <a:solidFill>
                <a:schemeClr val="tx1"/>
              </a:solidFill>
            </a:endParaRPr>
          </a:p>
          <a:p>
            <a:pPr marL="34290" indent="0">
              <a:buNone/>
            </a:pPr>
            <a:r>
              <a:rPr lang="en-AU" b="1" dirty="0" smtClean="0">
                <a:solidFill>
                  <a:schemeClr val="tx1"/>
                </a:solidFill>
              </a:rPr>
              <a:t>Recommended usage scenario:  </a:t>
            </a:r>
            <a:r>
              <a:rPr lang="en-AU" dirty="0" smtClean="0">
                <a:solidFill>
                  <a:schemeClr val="tx1"/>
                </a:solidFill>
              </a:rPr>
              <a:t>Complex or final data visualisation. </a:t>
            </a:r>
            <a:endParaRPr lang="en-AU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402" y="4075506"/>
            <a:ext cx="1295400" cy="2495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335" y="4075506"/>
            <a:ext cx="1291627" cy="2495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01"/>
          <a:stretch/>
        </p:blipFill>
        <p:spPr>
          <a:xfrm>
            <a:off x="3716594" y="188124"/>
            <a:ext cx="5105368" cy="384682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57250" y="5771225"/>
            <a:ext cx="16902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" indent="0">
              <a:buNone/>
            </a:pPr>
            <a:r>
              <a:rPr lang="en-AU" sz="2400" dirty="0"/>
              <a:t>Also fun.</a:t>
            </a:r>
          </a:p>
        </p:txBody>
      </p:sp>
    </p:spTree>
    <p:extLst>
      <p:ext uri="{BB962C8B-B14F-4D97-AF65-F5344CB8AC3E}">
        <p14:creationId xmlns:p14="http://schemas.microsoft.com/office/powerpoint/2010/main" val="2702259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solidFill>
                  <a:schemeClr val="tx1"/>
                </a:solidFill>
              </a:rPr>
              <a:t>(can be) as easy to use as base r</a:t>
            </a:r>
            <a:endParaRPr lang="en-AU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28" y="1829990"/>
            <a:ext cx="4062777" cy="38832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827" y="1965960"/>
            <a:ext cx="3920523" cy="37473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57866" y="5713287"/>
            <a:ext cx="2748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err="1"/>
              <a:t>hist</a:t>
            </a:r>
            <a:r>
              <a:rPr lang="en-AU" b="1" dirty="0"/>
              <a:t>(</a:t>
            </a:r>
            <a:r>
              <a:rPr lang="en-AU" b="1" dirty="0" err="1"/>
              <a:t>iris$Sepal.Length</a:t>
            </a:r>
            <a:r>
              <a:rPr lang="en-AU" b="1" dirty="0"/>
              <a:t>)</a:t>
            </a:r>
            <a:endParaRPr lang="en-AU" dirty="0"/>
          </a:p>
        </p:txBody>
      </p:sp>
      <p:sp>
        <p:nvSpPr>
          <p:cNvPr id="8" name="TextBox 7"/>
          <p:cNvSpPr txBox="1"/>
          <p:nvPr/>
        </p:nvSpPr>
        <p:spPr>
          <a:xfrm>
            <a:off x="5411544" y="5713287"/>
            <a:ext cx="2852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err="1"/>
              <a:t>qplot</a:t>
            </a:r>
            <a:r>
              <a:rPr lang="en-AU" b="1" dirty="0"/>
              <a:t>(</a:t>
            </a:r>
            <a:r>
              <a:rPr lang="en-AU" b="1" dirty="0" err="1"/>
              <a:t>iris$Sepal.Length</a:t>
            </a:r>
            <a:r>
              <a:rPr lang="en-AU" b="1" dirty="0"/>
              <a:t>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92660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258" y="3698710"/>
            <a:ext cx="7404653" cy="4038600"/>
          </a:xfrm>
        </p:spPr>
        <p:txBody>
          <a:bodyPr numCol="1">
            <a:noAutofit/>
          </a:bodyPr>
          <a:lstStyle/>
          <a:p>
            <a:pPr marL="34290" indent="0">
              <a:buNone/>
            </a:pPr>
            <a:r>
              <a:rPr lang="en-AU" sz="1800" b="1" dirty="0" smtClean="0">
                <a:solidFill>
                  <a:schemeClr val="tx1"/>
                </a:solidFill>
              </a:rPr>
              <a:t>Single variable plots</a:t>
            </a:r>
          </a:p>
          <a:p>
            <a:r>
              <a:rPr lang="en-AU" sz="1800" dirty="0" smtClean="0">
                <a:solidFill>
                  <a:schemeClr val="tx1"/>
                </a:solidFill>
              </a:rPr>
              <a:t>Histograms</a:t>
            </a:r>
          </a:p>
          <a:p>
            <a:r>
              <a:rPr lang="en-AU" sz="1800" dirty="0" smtClean="0">
                <a:solidFill>
                  <a:schemeClr val="tx1"/>
                </a:solidFill>
              </a:rPr>
              <a:t>Dot plots</a:t>
            </a:r>
          </a:p>
          <a:p>
            <a:r>
              <a:rPr lang="en-AU" sz="1800" dirty="0" smtClean="0">
                <a:solidFill>
                  <a:schemeClr val="bg1">
                    <a:lumMod val="65000"/>
                  </a:schemeClr>
                </a:solidFill>
              </a:rPr>
              <a:t>Strip charts</a:t>
            </a:r>
          </a:p>
          <a:p>
            <a:pPr marL="34290" indent="0">
              <a:buNone/>
            </a:pPr>
            <a:r>
              <a:rPr lang="en-AU" sz="1800" b="1" dirty="0" smtClean="0">
                <a:solidFill>
                  <a:schemeClr val="tx1"/>
                </a:solidFill>
              </a:rPr>
              <a:t>Multiple variable plots</a:t>
            </a:r>
          </a:p>
          <a:p>
            <a:r>
              <a:rPr lang="en-AU" sz="1800" dirty="0" smtClean="0">
                <a:solidFill>
                  <a:schemeClr val="tx1"/>
                </a:solidFill>
              </a:rPr>
              <a:t>Scatterplots</a:t>
            </a:r>
          </a:p>
          <a:p>
            <a:r>
              <a:rPr lang="en-AU" sz="1800" dirty="0" smtClean="0">
                <a:solidFill>
                  <a:schemeClr val="tx1"/>
                </a:solidFill>
              </a:rPr>
              <a:t>Paired scatterplots</a:t>
            </a:r>
          </a:p>
          <a:p>
            <a:r>
              <a:rPr lang="en-AU" sz="1800" dirty="0" smtClean="0">
                <a:solidFill>
                  <a:schemeClr val="tx1"/>
                </a:solidFill>
              </a:rPr>
              <a:t>Boxplots</a:t>
            </a: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857251" y="17993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 smtClean="0">
                <a:solidFill>
                  <a:schemeClr val="tx1"/>
                </a:solidFill>
              </a:rPr>
              <a:t>Exercise 02</a:t>
            </a:r>
            <a:endParaRPr lang="en-AU" dirty="0">
              <a:solidFill>
                <a:schemeClr val="tx1"/>
              </a:solidFill>
            </a:endParaRPr>
          </a:p>
        </p:txBody>
      </p:sp>
      <p:pic>
        <p:nvPicPr>
          <p:cNvPr id="1026" name="Picture 2" descr="Image result for anything you can do I can do better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633" y="203035"/>
            <a:ext cx="476250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57251" y="1829199"/>
            <a:ext cx="3293805" cy="1310148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Font typeface="Corbel" pitchFamily="34" charset="0"/>
              <a:buNone/>
            </a:pPr>
            <a:r>
              <a:rPr lang="en-AU" sz="2400" dirty="0" smtClean="0">
                <a:solidFill>
                  <a:schemeClr val="tx1"/>
                </a:solidFill>
              </a:rPr>
              <a:t>Quick recreations of base R plots in </a:t>
            </a:r>
            <a:r>
              <a:rPr lang="en-AU" sz="2400" dirty="0" err="1" smtClean="0">
                <a:solidFill>
                  <a:schemeClr val="tx1"/>
                </a:solidFill>
              </a:rPr>
              <a:t>ggplots</a:t>
            </a:r>
            <a:endParaRPr lang="en-AU" sz="2400" dirty="0" smtClean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196633" y="3721815"/>
            <a:ext cx="7404653" cy="403860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Font typeface="Corbel" pitchFamily="34" charset="0"/>
              <a:buNone/>
            </a:pPr>
            <a:r>
              <a:rPr lang="en-AU" sz="1800" b="1" dirty="0" smtClean="0">
                <a:solidFill>
                  <a:schemeClr val="tx1"/>
                </a:solidFill>
              </a:rPr>
              <a:t>Output of other functions or operations</a:t>
            </a:r>
          </a:p>
          <a:p>
            <a:r>
              <a:rPr lang="en-AU" sz="1800" dirty="0" smtClean="0">
                <a:solidFill>
                  <a:schemeClr val="tx1"/>
                </a:solidFill>
              </a:rPr>
              <a:t>Density plots</a:t>
            </a:r>
          </a:p>
          <a:p>
            <a:r>
              <a:rPr lang="en-AU" sz="1800" dirty="0" smtClean="0">
                <a:solidFill>
                  <a:schemeClr val="tx1"/>
                </a:solidFill>
              </a:rPr>
              <a:t>Linear model diagnostics</a:t>
            </a:r>
          </a:p>
          <a:p>
            <a:r>
              <a:rPr lang="en-AU" sz="1800" dirty="0" smtClean="0">
                <a:solidFill>
                  <a:schemeClr val="tx1"/>
                </a:solidFill>
              </a:rPr>
              <a:t>Bar plots</a:t>
            </a:r>
          </a:p>
          <a:p>
            <a:r>
              <a:rPr lang="en-AU" sz="1800" dirty="0" smtClean="0">
                <a:solidFill>
                  <a:schemeClr val="tx1"/>
                </a:solidFill>
              </a:rPr>
              <a:t>Stacked bar plots</a:t>
            </a:r>
          </a:p>
          <a:p>
            <a:r>
              <a:rPr lang="en-AU" sz="1800" dirty="0" smtClean="0">
                <a:solidFill>
                  <a:schemeClr val="tx1"/>
                </a:solidFill>
              </a:rPr>
              <a:t>Pie charts</a:t>
            </a:r>
          </a:p>
          <a:p>
            <a:pPr marL="34290" indent="0">
              <a:buFont typeface="Corbel" pitchFamily="34" charset="0"/>
              <a:buNone/>
            </a:pPr>
            <a:r>
              <a:rPr lang="en-AU" sz="1800" b="1" dirty="0" smtClean="0">
                <a:solidFill>
                  <a:schemeClr val="tx1"/>
                </a:solidFill>
              </a:rPr>
              <a:t>Multiple plots</a:t>
            </a:r>
          </a:p>
          <a:p>
            <a:pPr marL="34290" indent="0">
              <a:buFont typeface="Corbel" pitchFamily="34" charset="0"/>
              <a:buNone/>
            </a:pPr>
            <a:r>
              <a:rPr lang="en-AU" sz="1800" b="1" dirty="0" smtClean="0">
                <a:solidFill>
                  <a:schemeClr val="tx1"/>
                </a:solidFill>
              </a:rPr>
              <a:t>Annotations</a:t>
            </a:r>
          </a:p>
        </p:txBody>
      </p:sp>
    </p:spTree>
    <p:extLst>
      <p:ext uri="{BB962C8B-B14F-4D97-AF65-F5344CB8AC3E}">
        <p14:creationId xmlns:p14="http://schemas.microsoft.com/office/powerpoint/2010/main" val="1706186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432" y="182031"/>
            <a:ext cx="7406640" cy="1356360"/>
          </a:xfrm>
        </p:spPr>
        <p:txBody>
          <a:bodyPr/>
          <a:lstStyle/>
          <a:p>
            <a:r>
              <a:rPr lang="en-AU" dirty="0" smtClean="0">
                <a:solidFill>
                  <a:schemeClr val="tx1"/>
                </a:solidFill>
              </a:rPr>
              <a:t>Graphics aren’t just for Christmas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432" y="1737985"/>
            <a:ext cx="4360882" cy="4984091"/>
          </a:xfrm>
        </p:spPr>
        <p:txBody>
          <a:bodyPr>
            <a:noAutofit/>
          </a:bodyPr>
          <a:lstStyle/>
          <a:p>
            <a:r>
              <a:rPr lang="en-AU" sz="2400" dirty="0" smtClean="0">
                <a:solidFill>
                  <a:schemeClr val="tx1"/>
                </a:solidFill>
              </a:rPr>
              <a:t> Foundation of your data exploration/analysis</a:t>
            </a:r>
          </a:p>
          <a:p>
            <a:r>
              <a:rPr lang="en-AU" sz="2400" dirty="0" smtClean="0">
                <a:solidFill>
                  <a:schemeClr val="tx1"/>
                </a:solidFill>
              </a:rPr>
              <a:t> Part of communicating with colleagues and yourself (record keeping) as you work on a project</a:t>
            </a:r>
          </a:p>
          <a:p>
            <a:r>
              <a:rPr lang="en-AU" sz="2400" dirty="0"/>
              <a:t>Should be drafted like any other part of the manuscript: iteratively and not an afterthought</a:t>
            </a:r>
            <a:r>
              <a:rPr lang="en-AU" sz="2400" dirty="0" smtClean="0"/>
              <a:t>!</a:t>
            </a:r>
            <a:endParaRPr lang="en-AU" sz="2400" dirty="0" smtClean="0">
              <a:solidFill>
                <a:schemeClr val="tx1"/>
              </a:solidFill>
            </a:endParaRPr>
          </a:p>
          <a:p>
            <a:endParaRPr lang="en-AU" dirty="0" smtClean="0">
              <a:solidFill>
                <a:schemeClr val="tx1"/>
              </a:solidFill>
            </a:endParaRPr>
          </a:p>
          <a:p>
            <a:pPr marL="205740" lvl="1" indent="0">
              <a:buNone/>
            </a:pPr>
            <a:endParaRPr lang="en-AU" sz="2000" dirty="0">
              <a:solidFill>
                <a:schemeClr val="tx1"/>
              </a:solidFill>
            </a:endParaRPr>
          </a:p>
          <a:p>
            <a:endParaRPr lang="en-AU" sz="1600" dirty="0">
              <a:solidFill>
                <a:schemeClr val="tx1"/>
              </a:solidFill>
            </a:endParaRPr>
          </a:p>
        </p:txBody>
      </p:sp>
      <p:pic>
        <p:nvPicPr>
          <p:cNvPr id="4" name="Picture 2" descr="Image result for forgetting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314" y="2347865"/>
            <a:ext cx="3582782" cy="304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45432" y="3175695"/>
            <a:ext cx="3581109" cy="33430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5740" lvl="1" indent="0">
              <a:buNone/>
            </a:pPr>
            <a:endParaRPr lang="en-AU" sz="2000" dirty="0" smtClean="0">
              <a:solidFill>
                <a:schemeClr val="tx1"/>
              </a:solidFill>
            </a:endParaRPr>
          </a:p>
          <a:p>
            <a:pPr marL="34290" indent="0">
              <a:buNone/>
            </a:pPr>
            <a:endParaRPr lang="en-AU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143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chemeClr val="tx1"/>
                </a:solidFill>
              </a:rPr>
              <a:t>Single variable </a:t>
            </a:r>
            <a:r>
              <a:rPr lang="en-AU" b="1" dirty="0" smtClean="0">
                <a:solidFill>
                  <a:schemeClr val="tx1"/>
                </a:solidFill>
              </a:rPr>
              <a:t>plots</a:t>
            </a: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365637" y="2151392"/>
            <a:ext cx="86795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Histogram</a:t>
            </a:r>
          </a:p>
          <a:p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(data=iris, 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(x=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Sepal.Length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)) </a:t>
            </a:r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geom_histogram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AU" sz="1200" dirty="0"/>
          </a:p>
          <a:p>
            <a:endParaRPr lang="en-AU" dirty="0" smtClean="0"/>
          </a:p>
          <a:p>
            <a:r>
              <a:rPr lang="en-AU" b="1" dirty="0" smtClean="0"/>
              <a:t>Dot </a:t>
            </a:r>
            <a:r>
              <a:rPr lang="en-AU" b="1" dirty="0"/>
              <a:t>chart</a:t>
            </a:r>
            <a:r>
              <a:rPr lang="en-AU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endParaRPr lang="en-AU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(data=iris,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(x=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Sepal.Length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geom_dotplot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AU" sz="1400" dirty="0"/>
          </a:p>
          <a:p>
            <a:endParaRPr lang="en-AU" dirty="0" smtClean="0"/>
          </a:p>
          <a:p>
            <a:r>
              <a:rPr lang="en-AU" b="1" dirty="0" smtClean="0"/>
              <a:t>Strip </a:t>
            </a:r>
            <a:r>
              <a:rPr lang="en-AU" b="1" dirty="0"/>
              <a:t>chart</a:t>
            </a:r>
            <a:r>
              <a:rPr lang="en-AU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en-AU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 No base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version of a strip chart</a:t>
            </a:r>
          </a:p>
        </p:txBody>
      </p:sp>
    </p:spTree>
    <p:extLst>
      <p:ext uri="{BB962C8B-B14F-4D97-AF65-F5344CB8AC3E}">
        <p14:creationId xmlns:p14="http://schemas.microsoft.com/office/powerpoint/2010/main" val="3375954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"/>
            <a:r>
              <a:rPr lang="en-AU" b="1" dirty="0">
                <a:solidFill>
                  <a:schemeClr val="tx1"/>
                </a:solidFill>
              </a:rPr>
              <a:t>Multiple variable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5805" y="1965960"/>
            <a:ext cx="8679543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Scatterplot</a:t>
            </a:r>
          </a:p>
          <a:p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(data=iris, 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(x=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Petal.Length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y=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Petal.Width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AU" sz="1400" dirty="0"/>
          </a:p>
          <a:p>
            <a:endParaRPr lang="en-AU" dirty="0" smtClean="0"/>
          </a:p>
          <a:p>
            <a:r>
              <a:rPr lang="en-AU" b="1" dirty="0" smtClean="0"/>
              <a:t>Adding </a:t>
            </a:r>
            <a:r>
              <a:rPr lang="en-AU" b="1" dirty="0"/>
              <a:t>lines to a scatterplot</a:t>
            </a:r>
          </a:p>
          <a:p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(data=iris, 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(x=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Petal.Length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y=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Petal.Width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AU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1600" b="1" dirty="0"/>
              <a:t>Pairs plot</a:t>
            </a:r>
          </a:p>
          <a:p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AU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GGally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AU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ggpairs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(iris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[,c("Sepal.Length","Petal.Width","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Sepal.Width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")])</a:t>
            </a:r>
          </a:p>
          <a:p>
            <a:endParaRPr lang="en-AU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1600" b="1" dirty="0"/>
              <a:t>Box plot</a:t>
            </a:r>
            <a:r>
              <a:rPr lang="en-A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(data=iris, 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(x=Species, y=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Sepal.Length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geom_boxplot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921954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9430" y="1502459"/>
            <a:ext cx="867954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Density plot (cousin of the histogram)</a:t>
            </a:r>
          </a:p>
          <a:p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(data=iris, 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(x=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Sepal.Length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geom_density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b="1" dirty="0"/>
              <a:t>Linear model diagnostics</a:t>
            </a:r>
          </a:p>
          <a:p>
            <a:pPr marL="285750" indent="-285750">
              <a:buFontTx/>
              <a:buChar char="-"/>
            </a:pP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 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base 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version of linear model 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diagnostics</a:t>
            </a:r>
          </a:p>
          <a:p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b="1" dirty="0"/>
              <a:t>Linear model output on points</a:t>
            </a:r>
          </a:p>
          <a:p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(data=iris, 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(x=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Sepal.Length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y=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Petal.Width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 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(method="lm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AU" b="1" dirty="0"/>
              <a:t>Bar plots</a:t>
            </a:r>
          </a:p>
          <a:p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(data=iris, 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(x=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Sepal.Length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b="1" dirty="0"/>
              <a:t>Stacked bar plots  </a:t>
            </a:r>
          </a:p>
          <a:p>
            <a:r>
              <a:rPr lang="en-AU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(data=iris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(x=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Sepal.Length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</a:t>
            </a:r>
            <a:r>
              <a:rPr lang="en-AU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(fill=Species))</a:t>
            </a:r>
          </a:p>
          <a:p>
            <a:r>
              <a:rPr lang="en-AU" b="1" dirty="0" smtClean="0"/>
              <a:t>Pie </a:t>
            </a:r>
            <a:r>
              <a:rPr lang="en-AU" b="1" dirty="0"/>
              <a:t>chart </a:t>
            </a:r>
            <a:endParaRPr lang="en-AU" b="1" dirty="0" smtClean="0"/>
          </a:p>
          <a:p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(iris, 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(x="", y=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Petal.Width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fill=Species))+ </a:t>
            </a:r>
            <a:endParaRPr lang="en-AU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AU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(width 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1, stat = "identity") + </a:t>
            </a:r>
            <a:endParaRPr lang="en-AU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en-AU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coord_polar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("y", start=0)</a:t>
            </a:r>
          </a:p>
          <a:p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47417" y="127818"/>
            <a:ext cx="7406640" cy="1356360"/>
          </a:xfrm>
        </p:spPr>
        <p:txBody>
          <a:bodyPr>
            <a:normAutofit fontScale="90000"/>
          </a:bodyPr>
          <a:lstStyle/>
          <a:p>
            <a:r>
              <a:rPr lang="en-AU" b="1" dirty="0">
                <a:solidFill>
                  <a:schemeClr val="tx1"/>
                </a:solidFill>
              </a:rPr>
              <a:t>Output of other functions or </a:t>
            </a:r>
            <a:r>
              <a:rPr lang="en-AU" b="1" dirty="0" smtClean="0">
                <a:solidFill>
                  <a:schemeClr val="tx1"/>
                </a:solidFill>
              </a:rPr>
              <a:t>operations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31666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6522" y="148886"/>
            <a:ext cx="7406640" cy="1356360"/>
          </a:xfrm>
        </p:spPr>
        <p:txBody>
          <a:bodyPr/>
          <a:lstStyle/>
          <a:p>
            <a:r>
              <a:rPr lang="en-AU" b="1" dirty="0">
                <a:solidFill>
                  <a:schemeClr val="tx1"/>
                </a:solidFill>
              </a:rPr>
              <a:t>Multiple </a:t>
            </a:r>
            <a:r>
              <a:rPr lang="en-AU" b="1" dirty="0" smtClean="0">
                <a:solidFill>
                  <a:schemeClr val="tx1"/>
                </a:solidFill>
              </a:rPr>
              <a:t>plots</a:t>
            </a:r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286980" y="4957118"/>
            <a:ext cx="4252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(data=iris, </a:t>
            </a:r>
            <a:r>
              <a:rPr lang="en-A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(x=</a:t>
            </a:r>
            <a:r>
              <a:rPr lang="en-A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Sepal.Length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)) </a:t>
            </a:r>
            <a:r>
              <a:rPr lang="en-AU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</a:p>
          <a:p>
            <a:r>
              <a:rPr lang="en-AU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geom_histogram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  <a:r>
              <a:rPr lang="en-AU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facet_wrap</a:t>
            </a:r>
            <a:r>
              <a:rPr lang="en-AU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(~Species)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80" y="1616365"/>
            <a:ext cx="4183217" cy="323094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744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6522" y="148886"/>
            <a:ext cx="7406640" cy="1356360"/>
          </a:xfrm>
        </p:spPr>
        <p:txBody>
          <a:bodyPr/>
          <a:lstStyle/>
          <a:p>
            <a:r>
              <a:rPr lang="en-AU" b="1" dirty="0">
                <a:solidFill>
                  <a:schemeClr val="tx1"/>
                </a:solidFill>
              </a:rPr>
              <a:t>Multiple </a:t>
            </a:r>
            <a:r>
              <a:rPr lang="en-AU" b="1" dirty="0" smtClean="0">
                <a:solidFill>
                  <a:schemeClr val="tx1"/>
                </a:solidFill>
              </a:rPr>
              <a:t>plots</a:t>
            </a:r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286980" y="4957118"/>
            <a:ext cx="4252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(data=iris, </a:t>
            </a:r>
            <a:r>
              <a:rPr lang="en-A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(x=</a:t>
            </a:r>
            <a:r>
              <a:rPr lang="en-A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Sepal.Length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)) </a:t>
            </a:r>
            <a:r>
              <a:rPr lang="en-AU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</a:p>
          <a:p>
            <a:r>
              <a:rPr lang="en-AU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geom_histogram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  <a:r>
              <a:rPr lang="en-AU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facet_wrap</a:t>
            </a:r>
            <a:r>
              <a:rPr lang="en-AU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(~Species)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80" y="1616365"/>
            <a:ext cx="4183217" cy="323094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265" y="1616365"/>
            <a:ext cx="4183218" cy="323094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539023" y="4957117"/>
            <a:ext cx="4252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AU" sz="1200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gridExtra</a:t>
            </a:r>
            <a:r>
              <a:rPr lang="en-AU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AU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grid.arrange</a:t>
            </a:r>
            <a:r>
              <a:rPr lang="en-AU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(plot_1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plot_2, plot_3, plot_4)</a:t>
            </a:r>
            <a:endParaRPr lang="en-AU" sz="1200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868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896522" y="148886"/>
            <a:ext cx="7406640" cy="1356360"/>
          </a:xfrm>
        </p:spPr>
        <p:txBody>
          <a:bodyPr/>
          <a:lstStyle/>
          <a:p>
            <a:r>
              <a:rPr lang="en-AU" b="1" dirty="0">
                <a:solidFill>
                  <a:schemeClr val="tx1"/>
                </a:solidFill>
              </a:rPr>
              <a:t>Multiple </a:t>
            </a:r>
            <a:r>
              <a:rPr lang="en-AU" b="1" dirty="0" smtClean="0">
                <a:solidFill>
                  <a:schemeClr val="tx1"/>
                </a:solidFill>
              </a:rPr>
              <a:t>plots</a:t>
            </a:r>
            <a:endParaRPr lang="en-AU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95133" y="1042880"/>
            <a:ext cx="3293805" cy="1310148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Font typeface="Corbel" pitchFamily="34" charset="0"/>
              <a:buNone/>
            </a:pPr>
            <a:r>
              <a:rPr lang="en-AU" sz="2800" dirty="0" smtClean="0">
                <a:solidFill>
                  <a:schemeClr val="tx1"/>
                </a:solidFill>
              </a:rPr>
              <a:t>Facets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5133" y="2147934"/>
            <a:ext cx="8679543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(data=iris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(x=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Sepal.Length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lang="en-A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geom_histogram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</a:t>
            </a:r>
            <a:r>
              <a:rPr lang="en-AU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facet_wrap</a:t>
            </a:r>
            <a:r>
              <a:rPr lang="en-AU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(~Species)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AU" dirty="0" smtClean="0"/>
              <a:t>Works </a:t>
            </a:r>
            <a:r>
              <a:rPr lang="en-AU" dirty="0"/>
              <a:t>across almost all plot types</a:t>
            </a:r>
          </a:p>
          <a:p>
            <a:r>
              <a:rPr lang="en-AU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(data=iris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(x=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Petal.Length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y=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Petal.Width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endParaRPr lang="en-AU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AU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facet_wrap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(~Species)</a:t>
            </a:r>
          </a:p>
          <a:p>
            <a:r>
              <a:rPr lang="en-AU" dirty="0"/>
              <a:t>    </a:t>
            </a:r>
          </a:p>
          <a:p>
            <a:r>
              <a:rPr lang="en-AU" dirty="0" smtClean="0"/>
              <a:t>Still </a:t>
            </a:r>
            <a:r>
              <a:rPr lang="en-AU" dirty="0"/>
              <a:t>works, even if it is redundant.</a:t>
            </a:r>
          </a:p>
          <a:p>
            <a:r>
              <a:rPr lang="en-AU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(data=iris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(x=Species, y=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Sepal.Length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endParaRPr lang="en-AU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</a:t>
            </a:r>
            <a:r>
              <a:rPr lang="en-AU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geom_boxplot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()+ 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facet_wrap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(~Species)</a:t>
            </a:r>
          </a:p>
          <a:p>
            <a:r>
              <a:rPr lang="en-AU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(data=iris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(x=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Sepal.Length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endParaRPr lang="en-AU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AU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(fill=Species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))+ 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facet_wrap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(~Species)</a:t>
            </a:r>
          </a:p>
          <a:p>
            <a:r>
              <a:rPr lang="en-AU" dirty="0"/>
              <a:t> </a:t>
            </a:r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464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896522" y="148886"/>
            <a:ext cx="7406640" cy="1356360"/>
          </a:xfrm>
        </p:spPr>
        <p:txBody>
          <a:bodyPr/>
          <a:lstStyle/>
          <a:p>
            <a:r>
              <a:rPr lang="en-AU" b="1" dirty="0">
                <a:solidFill>
                  <a:schemeClr val="tx1"/>
                </a:solidFill>
              </a:rPr>
              <a:t>Multiple </a:t>
            </a:r>
            <a:r>
              <a:rPr lang="en-AU" b="1" dirty="0" smtClean="0">
                <a:solidFill>
                  <a:schemeClr val="tx1"/>
                </a:solidFill>
              </a:rPr>
              <a:t>plots</a:t>
            </a:r>
            <a:endParaRPr lang="en-AU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95133" y="1046070"/>
            <a:ext cx="3293805" cy="1310148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Font typeface="Corbel" pitchFamily="34" charset="0"/>
              <a:buNone/>
            </a:pPr>
            <a:r>
              <a:rPr lang="en-AU" sz="2800" dirty="0" err="1" smtClean="0">
                <a:solidFill>
                  <a:schemeClr val="tx1"/>
                </a:solidFill>
              </a:rPr>
              <a:t>gridExtra</a:t>
            </a:r>
            <a:endParaRPr lang="en-AU" sz="2800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133" y="1764475"/>
            <a:ext cx="867954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library(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gridExtra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grid.arrange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(data=iris,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(x=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Sepal.Length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geom_histogram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(data=iris,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(x=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Sepal.Length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geom_histogram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(data=iris,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(x=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Sepal.Length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geom_histogram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(data=iris,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(x=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Sepal.Length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geom_histogram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</a:p>
          <a:p>
            <a:r>
              <a:rPr lang="en-AU" dirty="0"/>
              <a:t>    </a:t>
            </a:r>
            <a:r>
              <a:rPr lang="en-AU" dirty="0" smtClean="0"/>
              <a:t>     This </a:t>
            </a:r>
            <a:r>
              <a:rPr lang="en-AU" dirty="0"/>
              <a:t>gives extra flexibility, e.g. specifying </a:t>
            </a:r>
            <a:r>
              <a:rPr lang="en-AU" dirty="0">
                <a:solidFill>
                  <a:schemeClr val="accent3"/>
                </a:solidFill>
              </a:rPr>
              <a:t>rows </a:t>
            </a:r>
            <a:r>
              <a:rPr lang="en-AU" dirty="0"/>
              <a:t>and </a:t>
            </a:r>
            <a:r>
              <a:rPr lang="en-AU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columns</a:t>
            </a:r>
            <a:endParaRPr lang="en-AU" sz="1400" dirty="0">
              <a:solidFill>
                <a:schemeClr val="accent5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grid.arrange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sz="14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en-AU" sz="1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(data=iris,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(x=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Sepal.Length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geom_histogram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(data=iris,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(x=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Sepal.Length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geom_histogram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(data=iris,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(x=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Sepal.Length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geom_histogram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(data=iris,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(x=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Sepal.Length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geom_histogram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grid.arrange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sz="14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ncol</a:t>
            </a:r>
            <a:r>
              <a:rPr lang="en-AU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(data=iris,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(x=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Sepal.Length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geom_histogram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(data=iris,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(x=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Sepal.Length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geom_histogram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(data=iris,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(x=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Sepal.Length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geom_histogram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(data=iris,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(x=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Sepal.Length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geom_histogram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</a:p>
        </p:txBody>
      </p:sp>
    </p:spTree>
    <p:extLst>
      <p:ext uri="{BB962C8B-B14F-4D97-AF65-F5344CB8AC3E}">
        <p14:creationId xmlns:p14="http://schemas.microsoft.com/office/powerpoint/2010/main" val="1022504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896522" y="148886"/>
            <a:ext cx="7406640" cy="1356360"/>
          </a:xfrm>
        </p:spPr>
        <p:txBody>
          <a:bodyPr/>
          <a:lstStyle/>
          <a:p>
            <a:r>
              <a:rPr lang="en-AU" b="1" dirty="0">
                <a:solidFill>
                  <a:schemeClr val="tx1"/>
                </a:solidFill>
              </a:rPr>
              <a:t>Multiple </a:t>
            </a:r>
            <a:r>
              <a:rPr lang="en-AU" b="1" dirty="0" smtClean="0">
                <a:solidFill>
                  <a:schemeClr val="tx1"/>
                </a:solidFill>
              </a:rPr>
              <a:t>plots</a:t>
            </a:r>
            <a:endParaRPr lang="en-AU" dirty="0"/>
          </a:p>
        </p:txBody>
      </p:sp>
      <p:sp>
        <p:nvSpPr>
          <p:cNvPr id="7" name="TextBox 6"/>
          <p:cNvSpPr txBox="1"/>
          <p:nvPr/>
        </p:nvSpPr>
        <p:spPr>
          <a:xfrm>
            <a:off x="395133" y="1337185"/>
            <a:ext cx="867954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AU" dirty="0"/>
              <a:t>Nesting can be done conveniently via </a:t>
            </a:r>
            <a:r>
              <a:rPr lang="en-AU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Grobs</a:t>
            </a:r>
            <a:r>
              <a:rPr lang="en-AU" dirty="0"/>
              <a:t>:</a:t>
            </a:r>
          </a:p>
          <a:p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A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grid.arrange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(data=iris, </a:t>
            </a:r>
            <a:r>
              <a:rPr lang="en-A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(x=</a:t>
            </a:r>
            <a:r>
              <a:rPr lang="en-A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Sepal.Length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lang="en-A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geom_histogram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</a:p>
          <a:p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</a:t>
            </a:r>
            <a:r>
              <a:rPr lang="en-AU" sz="12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arrangeGrob</a:t>
            </a:r>
            <a:r>
              <a:rPr lang="en-AU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en-A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(data=iris, </a:t>
            </a:r>
            <a:r>
              <a:rPr lang="en-A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(x=</a:t>
            </a:r>
            <a:r>
              <a:rPr lang="en-A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Sepal.Length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lang="en-A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geom_histogram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</a:p>
          <a:p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en-A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(data=iris, </a:t>
            </a:r>
            <a:r>
              <a:rPr lang="en-A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(x=</a:t>
            </a:r>
            <a:r>
              <a:rPr lang="en-A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Sepal.Length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lang="en-A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geom_histogram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</a:p>
          <a:p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en-A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(data=iris, </a:t>
            </a:r>
            <a:r>
              <a:rPr lang="en-A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(x=</a:t>
            </a:r>
            <a:r>
              <a:rPr lang="en-A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Sepal.Length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lang="en-A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geom_histogram</a:t>
            </a:r>
            <a:r>
              <a:rPr lang="en-AU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AU" sz="12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AU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AU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AU" dirty="0" smtClean="0"/>
              <a:t>The major </a:t>
            </a:r>
            <a:r>
              <a:rPr lang="en-AU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title </a:t>
            </a:r>
            <a:r>
              <a:rPr lang="en-AU" dirty="0" smtClean="0"/>
              <a:t>is easily added</a:t>
            </a:r>
          </a:p>
          <a:p>
            <a:r>
              <a:rPr lang="en-AU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AU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grid.arrange</a:t>
            </a:r>
            <a:r>
              <a:rPr lang="en-AU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sz="12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 ="This is a title"</a:t>
            </a:r>
            <a:r>
              <a:rPr lang="en-AU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AU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</a:t>
            </a:r>
            <a:r>
              <a:rPr lang="en-AU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AU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(data=iris, </a:t>
            </a:r>
            <a:r>
              <a:rPr lang="en-AU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AU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(x=</a:t>
            </a:r>
            <a:r>
              <a:rPr lang="en-AU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Sepal.Length</a:t>
            </a:r>
            <a:r>
              <a:rPr lang="en-AU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lang="en-AU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geom_histogram</a:t>
            </a:r>
            <a:r>
              <a:rPr lang="en-AU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</a:p>
          <a:p>
            <a:r>
              <a:rPr lang="en-AU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</a:t>
            </a:r>
            <a:r>
              <a:rPr lang="en-A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arrangeGrob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</a:t>
            </a:r>
            <a:r>
              <a:rPr lang="en-A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(data=iris, </a:t>
            </a:r>
            <a:r>
              <a:rPr lang="en-A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(x=</a:t>
            </a:r>
            <a:r>
              <a:rPr lang="en-A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Sepal.Length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lang="en-A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geom_histogram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</a:p>
          <a:p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</a:t>
            </a:r>
            <a:r>
              <a:rPr lang="en-A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(data=iris, </a:t>
            </a:r>
            <a:r>
              <a:rPr lang="en-A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(x=</a:t>
            </a:r>
            <a:r>
              <a:rPr lang="en-A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Sepal.Length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lang="en-A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geom_histogram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</a:p>
          <a:p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</a:t>
            </a:r>
            <a:r>
              <a:rPr lang="en-A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(data=iris, </a:t>
            </a:r>
            <a:r>
              <a:rPr lang="en-A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(x=</a:t>
            </a:r>
            <a:r>
              <a:rPr lang="en-A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Sepal.Length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lang="en-A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geom_histogram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)    </a:t>
            </a:r>
          </a:p>
          <a:p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AU" dirty="0"/>
              <a:t>Both plots and </a:t>
            </a:r>
            <a:r>
              <a:rPr lang="en-AU" dirty="0" err="1"/>
              <a:t>grobs</a:t>
            </a:r>
            <a:r>
              <a:rPr lang="en-AU" dirty="0"/>
              <a:t> can be saved as </a:t>
            </a:r>
            <a:r>
              <a:rPr lang="en-AU" b="1" dirty="0">
                <a:solidFill>
                  <a:schemeClr val="accent3"/>
                </a:solidFill>
              </a:rPr>
              <a:t>objects</a:t>
            </a:r>
          </a:p>
          <a:p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AU" sz="12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plot_object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A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(data=iris, </a:t>
            </a:r>
            <a:r>
              <a:rPr lang="en-A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(x=</a:t>
            </a:r>
            <a:r>
              <a:rPr lang="en-A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Sepal.Length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lang="en-A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geom_histogram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AU" sz="12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grob_object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en-A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arrangeGrob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</a:t>
            </a:r>
            <a:r>
              <a:rPr lang="en-A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(data=iris, </a:t>
            </a:r>
            <a:r>
              <a:rPr lang="en-A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(x=</a:t>
            </a:r>
            <a:r>
              <a:rPr lang="en-A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Sepal.Length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lang="en-A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geom_histogram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</a:p>
          <a:p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</a:t>
            </a:r>
            <a:r>
              <a:rPr lang="en-A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(data=iris, </a:t>
            </a:r>
            <a:r>
              <a:rPr lang="en-A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(x=</a:t>
            </a:r>
            <a:r>
              <a:rPr lang="en-A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Sepal.Length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lang="en-A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geom_histogram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</a:p>
          <a:p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</a:t>
            </a:r>
            <a:r>
              <a:rPr lang="en-A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(data=iris, </a:t>
            </a:r>
            <a:r>
              <a:rPr lang="en-A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(x=</a:t>
            </a:r>
            <a:r>
              <a:rPr lang="en-A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Sepal.Length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lang="en-A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geom_histogram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A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grid.arrange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sz="12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plot_object,grob_object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95133" y="1021357"/>
            <a:ext cx="3293805" cy="1310148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Font typeface="Corbel" pitchFamily="34" charset="0"/>
              <a:buNone/>
            </a:pPr>
            <a:r>
              <a:rPr lang="en-AU" sz="2800" dirty="0" err="1" smtClean="0">
                <a:solidFill>
                  <a:schemeClr val="tx1"/>
                </a:solidFill>
              </a:rPr>
              <a:t>gridExtra</a:t>
            </a:r>
            <a:endParaRPr lang="en-AU" sz="2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524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896522" y="148886"/>
            <a:ext cx="7406640" cy="1356360"/>
          </a:xfrm>
        </p:spPr>
        <p:txBody>
          <a:bodyPr/>
          <a:lstStyle/>
          <a:p>
            <a:r>
              <a:rPr lang="en-AU" b="1" dirty="0">
                <a:solidFill>
                  <a:schemeClr val="tx1"/>
                </a:solidFill>
              </a:rPr>
              <a:t>Multiple </a:t>
            </a:r>
            <a:r>
              <a:rPr lang="en-AU" b="1" dirty="0" smtClean="0">
                <a:solidFill>
                  <a:schemeClr val="tx1"/>
                </a:solidFill>
              </a:rPr>
              <a:t>plots</a:t>
            </a:r>
            <a:endParaRPr lang="en-AU" dirty="0"/>
          </a:p>
        </p:txBody>
      </p:sp>
      <p:sp>
        <p:nvSpPr>
          <p:cNvPr id="7" name="TextBox 6"/>
          <p:cNvSpPr txBox="1"/>
          <p:nvPr/>
        </p:nvSpPr>
        <p:spPr>
          <a:xfrm>
            <a:off x="699934" y="1803804"/>
            <a:ext cx="834574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Used in combination with functions and </a:t>
            </a:r>
            <a:r>
              <a:rPr lang="en-AU" dirty="0" smtClean="0"/>
              <a:t>loops, </a:t>
            </a:r>
          </a:p>
          <a:p>
            <a:r>
              <a:rPr lang="en-AU" dirty="0" smtClean="0"/>
              <a:t>this </a:t>
            </a:r>
            <a:r>
              <a:rPr lang="en-AU" dirty="0"/>
              <a:t>is EXTREMELY convenient for iterative plotting</a:t>
            </a:r>
            <a:r>
              <a:rPr lang="en-AU" dirty="0" smtClean="0"/>
              <a:t>.</a:t>
            </a:r>
          </a:p>
          <a:p>
            <a:endParaRPr lang="en-AU" dirty="0"/>
          </a:p>
          <a:p>
            <a:r>
              <a:rPr lang="en-AU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iterative_plot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&lt;-list()</a:t>
            </a:r>
          </a:p>
          <a:p>
            <a:endParaRPr lang="en-AU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AU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AU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in 1:10){</a:t>
            </a:r>
            <a:r>
              <a:rPr lang="en-A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iterative_plot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[[</a:t>
            </a:r>
            <a:r>
              <a:rPr lang="en-A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]]&lt;-</a:t>
            </a:r>
            <a:r>
              <a:rPr lang="en-A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(data=iris[sample(</a:t>
            </a:r>
            <a:r>
              <a:rPr lang="en-A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(iris), 15), ], </a:t>
            </a:r>
            <a:endParaRPr lang="en-AU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</a:t>
            </a:r>
            <a:r>
              <a:rPr lang="en-AU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AU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(x=</a:t>
            </a:r>
            <a:r>
              <a:rPr lang="en-AU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Petal.Length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y=</a:t>
            </a:r>
            <a:r>
              <a:rPr lang="en-A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Petal.Width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lang="en-A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lang="en-A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()}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AU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do.call</a:t>
            </a:r>
            <a:r>
              <a:rPr lang="en-AU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grid.arrange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iterative_plot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endParaRPr lang="en-AU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AU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do.call</a:t>
            </a:r>
            <a:r>
              <a:rPr lang="en-AU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grid.arrange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iterative_plot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[1:4])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endParaRPr lang="en-AU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AU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do.call</a:t>
            </a:r>
            <a:r>
              <a:rPr lang="en-AU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grid.arrange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c(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iterative_plot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[1:4], top="Title"))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99934" y="999451"/>
            <a:ext cx="3293805" cy="1310148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Font typeface="Corbel" pitchFamily="34" charset="0"/>
              <a:buNone/>
            </a:pPr>
            <a:r>
              <a:rPr lang="en-AU" sz="2800" dirty="0" err="1" smtClean="0">
                <a:solidFill>
                  <a:schemeClr val="tx1"/>
                </a:solidFill>
              </a:rPr>
              <a:t>gridExtra</a:t>
            </a:r>
            <a:endParaRPr lang="en-AU" sz="2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238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>
                <a:solidFill>
                  <a:schemeClr val="tx1"/>
                </a:solidFill>
              </a:rPr>
              <a:t>Annotations</a:t>
            </a: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621276" y="1965960"/>
            <a:ext cx="8679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(data=iris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(x=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Petal.Length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, y=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Petal.Width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A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geom_text</a:t>
            </a:r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(x=5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, y=0.5,label="Text"))</a:t>
            </a:r>
          </a:p>
        </p:txBody>
      </p:sp>
    </p:spTree>
    <p:extLst>
      <p:ext uri="{BB962C8B-B14F-4D97-AF65-F5344CB8AC3E}">
        <p14:creationId xmlns:p14="http://schemas.microsoft.com/office/powerpoint/2010/main" val="885022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="" xmlns:a16="http://schemas.microsoft.com/office/drawing/2014/main" id="{A3538770-839C-42CE-BE91-C6513D67F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250" y="220980"/>
            <a:ext cx="5069850" cy="643382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2686050" cy="5194300"/>
          </a:xfrm>
        </p:spPr>
        <p:txBody>
          <a:bodyPr>
            <a:normAutofit/>
          </a:bodyPr>
          <a:lstStyle/>
          <a:p>
            <a:pPr lvl="1" algn="ctr"/>
            <a:r>
              <a:rPr lang="en-AU" sz="2800" dirty="0" err="1" smtClean="0">
                <a:solidFill>
                  <a:schemeClr val="tx1"/>
                </a:solidFill>
              </a:rPr>
              <a:t>Tufte</a:t>
            </a:r>
            <a:r>
              <a:rPr lang="en-AU" sz="2800" dirty="0" smtClean="0">
                <a:solidFill>
                  <a:schemeClr val="tx1"/>
                </a:solidFill>
              </a:rPr>
              <a:t>, E., &amp; Graves-Morris, P. (2014). The visual display of quantitative information.; 1983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656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762" y="4227928"/>
            <a:ext cx="2273861" cy="17562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97" y="390912"/>
            <a:ext cx="1599821" cy="12356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77" y="935030"/>
            <a:ext cx="1599821" cy="12356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7673" y="429034"/>
            <a:ext cx="1599821" cy="12356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4080" y="846749"/>
            <a:ext cx="1599821" cy="12356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4303" y="4321999"/>
            <a:ext cx="2177064" cy="16814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0052" y="4910079"/>
            <a:ext cx="2071217" cy="1599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5554" y="2304364"/>
            <a:ext cx="1800418" cy="13905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23831" y="2848482"/>
            <a:ext cx="1599821" cy="1235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85492" y="493214"/>
            <a:ext cx="1846269" cy="14259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08158" y="997057"/>
            <a:ext cx="1630045" cy="12589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67154" y="429034"/>
            <a:ext cx="1846269" cy="14259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25041" y="1008729"/>
            <a:ext cx="1846269" cy="14259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82239" y="2423286"/>
            <a:ext cx="1846269" cy="14259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71640" y="2848482"/>
            <a:ext cx="1846269" cy="142598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7426" y="4823407"/>
            <a:ext cx="2273861" cy="175623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8"/>
          <a:srcRect l="21618" t="15205" r="17519" b="18841"/>
          <a:stretch/>
        </p:blipFill>
        <p:spPr>
          <a:xfrm>
            <a:off x="3282642" y="2441123"/>
            <a:ext cx="1335314" cy="11176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760322" y="2848482"/>
            <a:ext cx="1621917" cy="12527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84951" y="4227928"/>
            <a:ext cx="2141714" cy="165416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6183" y="4855630"/>
            <a:ext cx="2141714" cy="165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389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Image result for I want more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91" y="922337"/>
            <a:ext cx="7929646" cy="494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378116" y="1118937"/>
            <a:ext cx="842210" cy="9504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2" descr="https://images-na.ssl-images-amazon.com/images/I/41ZIHtc9TJ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56522">
            <a:off x="4450918" y="3365800"/>
            <a:ext cx="493993" cy="75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140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6477" y="6213987"/>
            <a:ext cx="871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Examples from </a:t>
            </a:r>
            <a:r>
              <a:rPr lang="en-AU" dirty="0">
                <a:hlinkClick r:id="rId3"/>
              </a:rPr>
              <a:t>https://www.r-graph-gallery.com</a:t>
            </a:r>
            <a:r>
              <a:rPr lang="en-AU" dirty="0" smtClean="0">
                <a:hlinkClick r:id="rId3"/>
              </a:rPr>
              <a:t>/</a:t>
            </a:r>
            <a:r>
              <a:rPr lang="en-AU" dirty="0" smtClean="0"/>
              <a:t> 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7" y="701292"/>
            <a:ext cx="8746315" cy="501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36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2686050" cy="5194300"/>
          </a:xfrm>
        </p:spPr>
        <p:txBody>
          <a:bodyPr>
            <a:normAutofit/>
          </a:bodyPr>
          <a:lstStyle/>
          <a:p>
            <a:pPr lvl="1" algn="ctr"/>
            <a:r>
              <a:rPr lang="en-AU" sz="2800" dirty="0" smtClean="0">
                <a:solidFill>
                  <a:schemeClr val="tx1"/>
                </a:solidFill>
              </a:rPr>
              <a:t>Wilkinson, L. (2006). </a:t>
            </a:r>
            <a:r>
              <a:rPr lang="en-AU" sz="2800" i="1" dirty="0" smtClean="0">
                <a:solidFill>
                  <a:schemeClr val="tx1"/>
                </a:solidFill>
              </a:rPr>
              <a:t>The grammar of graphics</a:t>
            </a:r>
            <a:r>
              <a:rPr lang="en-AU" sz="2800" dirty="0" smtClean="0">
                <a:solidFill>
                  <a:schemeClr val="tx1"/>
                </a:solidFill>
              </a:rPr>
              <a:t>. Springer Science &amp; Business Media.</a:t>
            </a:r>
          </a:p>
        </p:txBody>
      </p:sp>
      <p:pic>
        <p:nvPicPr>
          <p:cNvPr id="1026" name="Picture 2" descr="https://images-na.ssl-images-amazon.com/images/I/41ZIHtc9TJ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999" y="203200"/>
            <a:ext cx="4241801" cy="644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6534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2686050" cy="5194300"/>
          </a:xfrm>
        </p:spPr>
        <p:txBody>
          <a:bodyPr>
            <a:normAutofit/>
          </a:bodyPr>
          <a:lstStyle/>
          <a:p>
            <a:pPr lvl="1" algn="ctr"/>
            <a:r>
              <a:rPr lang="en-AU" sz="2800" dirty="0" smtClean="0">
                <a:solidFill>
                  <a:schemeClr val="tx1"/>
                </a:solidFill>
              </a:rPr>
              <a:t>Wilkinson, L. (2006). </a:t>
            </a:r>
            <a:r>
              <a:rPr lang="en-AU" sz="2800" i="1" dirty="0" smtClean="0">
                <a:solidFill>
                  <a:schemeClr val="tx1"/>
                </a:solidFill>
              </a:rPr>
              <a:t>The grammar of graphics</a:t>
            </a:r>
            <a:r>
              <a:rPr lang="en-AU" sz="2800" dirty="0" smtClean="0">
                <a:solidFill>
                  <a:schemeClr val="tx1"/>
                </a:solidFill>
              </a:rPr>
              <a:t>. Springer Science &amp; Business Media.</a:t>
            </a:r>
          </a:p>
        </p:txBody>
      </p:sp>
      <p:pic>
        <p:nvPicPr>
          <p:cNvPr id="1026" name="Picture 2" descr="https://images-na.ssl-images-amazon.com/images/I/41ZIHtc9TJ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999" y="203200"/>
            <a:ext cx="4241801" cy="644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210" y="2078846"/>
            <a:ext cx="3028689" cy="44940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7317" y="6318796"/>
            <a:ext cx="5230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DOI: 10.1002/wics.118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48" y="4613849"/>
            <a:ext cx="8672052" cy="76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42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2"/>
          <a:stretch/>
        </p:blipFill>
        <p:spPr bwMode="auto">
          <a:xfrm>
            <a:off x="2464284" y="203199"/>
            <a:ext cx="4352188" cy="645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406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57251" y="2057399"/>
            <a:ext cx="3446469" cy="4285343"/>
          </a:xfrm>
        </p:spPr>
        <p:txBody>
          <a:bodyPr>
            <a:normAutofit/>
          </a:bodyPr>
          <a:lstStyle/>
          <a:p>
            <a:pPr marL="34290" indent="0">
              <a:buNone/>
            </a:pPr>
            <a:r>
              <a:rPr lang="en-AU" sz="2400" dirty="0" smtClean="0">
                <a:solidFill>
                  <a:schemeClr val="tx1"/>
                </a:solidFill>
              </a:rPr>
              <a:t>Follow along, with the </a:t>
            </a:r>
            <a:r>
              <a:rPr lang="en-AU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iris</a:t>
            </a:r>
            <a:r>
              <a:rPr lang="en-AU" sz="2400" dirty="0" smtClean="0">
                <a:solidFill>
                  <a:srgbClr val="8D42C6"/>
                </a:solidFill>
              </a:rPr>
              <a:t> </a:t>
            </a:r>
            <a:r>
              <a:rPr lang="en-AU" sz="2400" dirty="0" smtClean="0">
                <a:solidFill>
                  <a:schemeClr val="tx1"/>
                </a:solidFill>
              </a:rPr>
              <a:t>dataset,</a:t>
            </a:r>
            <a:br>
              <a:rPr lang="en-AU" sz="2400" dirty="0" smtClean="0">
                <a:solidFill>
                  <a:schemeClr val="tx1"/>
                </a:solidFill>
              </a:rPr>
            </a:br>
            <a:r>
              <a:rPr lang="en-AU" sz="2400" dirty="0" smtClean="0">
                <a:solidFill>
                  <a:schemeClr val="tx1"/>
                </a:solidFill>
              </a:rPr>
              <a:t>looking at </a:t>
            </a:r>
            <a:r>
              <a:rPr lang="en-AU" sz="24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Sepal.Length</a:t>
            </a:r>
            <a:r>
              <a:rPr lang="en-AU" sz="2400" dirty="0">
                <a:solidFill>
                  <a:srgbClr val="8D42C6"/>
                </a:solidFill>
              </a:rPr>
              <a:t> </a:t>
            </a:r>
            <a:r>
              <a:rPr lang="en-AU" sz="2400" dirty="0" smtClean="0">
                <a:solidFill>
                  <a:schemeClr val="tx1"/>
                </a:solidFill>
              </a:rPr>
              <a:t>and </a:t>
            </a:r>
            <a:r>
              <a:rPr lang="en-AU" sz="24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Petal.Width</a:t>
            </a:r>
            <a:endParaRPr lang="en-AU" sz="14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857251" y="70104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 smtClean="0">
                <a:solidFill>
                  <a:schemeClr val="tx1"/>
                </a:solidFill>
              </a:rPr>
              <a:t>Exercise 03</a:t>
            </a:r>
            <a:endParaRPr lang="en-AU" dirty="0">
              <a:solidFill>
                <a:schemeClr val="tx1"/>
              </a:solidFill>
            </a:endParaRPr>
          </a:p>
        </p:txBody>
      </p:sp>
      <p:pic>
        <p:nvPicPr>
          <p:cNvPr id="6146" name="Picture 2" descr="Image result for iris on whit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23"/>
          <a:stretch/>
        </p:blipFill>
        <p:spPr bwMode="auto">
          <a:xfrm>
            <a:off x="4303720" y="256758"/>
            <a:ext cx="4660421" cy="623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530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6129" y="1145101"/>
            <a:ext cx="8229600" cy="4038600"/>
          </a:xfrm>
        </p:spPr>
        <p:txBody>
          <a:bodyPr>
            <a:normAutofit/>
          </a:bodyPr>
          <a:lstStyle/>
          <a:p>
            <a:pPr marL="34290" indent="0">
              <a:buNone/>
            </a:pPr>
            <a:r>
              <a:rPr lang="en-AU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AU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(data=</a:t>
            </a:r>
            <a:r>
              <a:rPr lang="en-AU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</a:t>
            </a:r>
            <a:r>
              <a:rPr lang="en-AU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AU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x=</a:t>
            </a:r>
            <a:r>
              <a:rPr lang="en-AU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AU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y=</a:t>
            </a:r>
            <a:r>
              <a:rPr lang="en-AU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var2, …))</a:t>
            </a:r>
            <a:endParaRPr lang="en-AU" dirty="0" smtClean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45" y="192874"/>
            <a:ext cx="8672052" cy="7671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6393" y="192874"/>
            <a:ext cx="881934" cy="66136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F8931D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40831" y="204906"/>
            <a:ext cx="881934" cy="661368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F8931D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98" y="1756295"/>
            <a:ext cx="5093293" cy="486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6129" y="1145101"/>
            <a:ext cx="8229600" cy="4038600"/>
          </a:xfrm>
        </p:spPr>
        <p:txBody>
          <a:bodyPr>
            <a:normAutofit/>
          </a:bodyPr>
          <a:lstStyle/>
          <a:p>
            <a:pPr marL="34290" indent="0">
              <a:buNone/>
            </a:pPr>
            <a:r>
              <a:rPr lang="en-AU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AU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(data=</a:t>
            </a:r>
            <a:r>
              <a:rPr lang="en-AU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</a:t>
            </a:r>
            <a:r>
              <a:rPr lang="en-AU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AU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x=</a:t>
            </a:r>
            <a:r>
              <a:rPr lang="en-AU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AU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y=</a:t>
            </a:r>
            <a:r>
              <a:rPr lang="en-AU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var2, …)) + </a:t>
            </a:r>
          </a:p>
          <a:p>
            <a:pPr marL="34290" indent="0">
              <a:buNone/>
            </a:pPr>
            <a:r>
              <a:rPr lang="en-AU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scale_y_log10()</a:t>
            </a:r>
            <a:endParaRPr lang="en-AU" dirty="0" smtClean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45" y="192874"/>
            <a:ext cx="8672052" cy="7671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6393" y="192874"/>
            <a:ext cx="881934" cy="66136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F8931D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40831" y="204906"/>
            <a:ext cx="881934" cy="661368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F8931D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915269" y="204906"/>
            <a:ext cx="881934" cy="661368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accent6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36" y="2091247"/>
            <a:ext cx="4742857" cy="4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977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6129" y="1145101"/>
            <a:ext cx="8229600" cy="4038600"/>
          </a:xfrm>
        </p:spPr>
        <p:txBody>
          <a:bodyPr>
            <a:normAutofit/>
          </a:bodyPr>
          <a:lstStyle/>
          <a:p>
            <a:pPr marL="34290" indent="0">
              <a:buNone/>
            </a:pPr>
            <a:r>
              <a:rPr lang="en-AU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AU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(data=</a:t>
            </a:r>
            <a:r>
              <a:rPr lang="en-AU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</a:t>
            </a:r>
            <a:r>
              <a:rPr lang="en-AU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AU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x=</a:t>
            </a:r>
            <a:r>
              <a:rPr lang="en-AU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AU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y=</a:t>
            </a:r>
            <a:r>
              <a:rPr lang="en-AU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var2, …)) + </a:t>
            </a:r>
          </a:p>
          <a:p>
            <a:pPr marL="34290" indent="0">
              <a:buNone/>
            </a:pPr>
            <a:r>
              <a:rPr lang="en-AU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scale_y_log10()</a:t>
            </a:r>
            <a:r>
              <a:rPr lang="en-AU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</a:t>
            </a:r>
            <a:endParaRPr lang="en-A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" indent="0">
              <a:buNone/>
            </a:pPr>
            <a:r>
              <a:rPr lang="en-AU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</a:t>
            </a:r>
            <a:r>
              <a:rPr lang="en-AU" dirty="0" smtClean="0">
                <a:solidFill>
                  <a:srgbClr val="9F9C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dirty="0" err="1" smtClean="0">
                <a:solidFill>
                  <a:srgbClr val="9F9C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lang="en-AU" dirty="0" smtClean="0">
                <a:solidFill>
                  <a:srgbClr val="9F9C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AU" dirty="0" smtClean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45" y="192874"/>
            <a:ext cx="8672052" cy="7671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6393" y="192874"/>
            <a:ext cx="881934" cy="66136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F8931D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40831" y="204906"/>
            <a:ext cx="881934" cy="661368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F8931D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915269" y="204906"/>
            <a:ext cx="881934" cy="661368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accent6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08995" y="204906"/>
            <a:ext cx="881934" cy="661368"/>
          </a:xfrm>
          <a:prstGeom prst="rect">
            <a:avLst/>
          </a:prstGeom>
          <a:noFill/>
          <a:ln w="57150">
            <a:solidFill>
              <a:srgbClr val="9F9C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accent6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36" y="2091247"/>
            <a:ext cx="4742857" cy="4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494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</p:spPr>
        <p:txBody>
          <a:bodyPr>
            <a:normAutofit/>
          </a:bodyPr>
          <a:lstStyle/>
          <a:p>
            <a:r>
              <a:rPr lang="en-AU" sz="3600" dirty="0" smtClean="0">
                <a:solidFill>
                  <a:schemeClr val="tx1"/>
                </a:solidFill>
              </a:rPr>
              <a:t>Principles of Graphical Excellence</a:t>
            </a:r>
            <a:endParaRPr lang="en-AU" sz="3600" dirty="0">
              <a:solidFill>
                <a:schemeClr val="tx1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57250" y="1701800"/>
            <a:ext cx="8032750" cy="4864100"/>
          </a:xfrm>
        </p:spPr>
        <p:txBody>
          <a:bodyPr>
            <a:noAutofit/>
          </a:bodyPr>
          <a:lstStyle/>
          <a:p>
            <a:r>
              <a:rPr lang="en-AU" sz="1800" dirty="0">
                <a:solidFill>
                  <a:schemeClr val="tx1"/>
                </a:solidFill>
              </a:rPr>
              <a:t>Show the data</a:t>
            </a:r>
          </a:p>
          <a:p>
            <a:r>
              <a:rPr lang="en-AU" sz="1800" dirty="0">
                <a:solidFill>
                  <a:schemeClr val="tx1"/>
                </a:solidFill>
              </a:rPr>
              <a:t>Induce the viewer to think about the substance rather than about methodology, graphic design, the technology of the graphic production or something else</a:t>
            </a:r>
          </a:p>
          <a:p>
            <a:r>
              <a:rPr lang="en-GB" sz="1800" dirty="0">
                <a:solidFill>
                  <a:schemeClr val="tx1"/>
                </a:solidFill>
              </a:rPr>
              <a:t>A</a:t>
            </a:r>
            <a:r>
              <a:rPr lang="en-AU" sz="1800" dirty="0">
                <a:solidFill>
                  <a:schemeClr val="tx1"/>
                </a:solidFill>
              </a:rPr>
              <a:t>void distorting what the data have to say</a:t>
            </a:r>
          </a:p>
          <a:p>
            <a:r>
              <a:rPr lang="en-GB" sz="1800" dirty="0">
                <a:solidFill>
                  <a:schemeClr val="tx1"/>
                </a:solidFill>
              </a:rPr>
              <a:t>P</a:t>
            </a:r>
            <a:r>
              <a:rPr lang="en-AU" sz="1800" dirty="0">
                <a:solidFill>
                  <a:schemeClr val="tx1"/>
                </a:solidFill>
              </a:rPr>
              <a:t>resent many numbers in a small space</a:t>
            </a:r>
          </a:p>
          <a:p>
            <a:r>
              <a:rPr lang="en-GB" sz="1800" dirty="0">
                <a:solidFill>
                  <a:schemeClr val="tx1"/>
                </a:solidFill>
              </a:rPr>
              <a:t>M</a:t>
            </a:r>
            <a:r>
              <a:rPr lang="en-AU" sz="1800" dirty="0" err="1">
                <a:solidFill>
                  <a:schemeClr val="tx1"/>
                </a:solidFill>
              </a:rPr>
              <a:t>ake</a:t>
            </a:r>
            <a:r>
              <a:rPr lang="en-AU" sz="1800" dirty="0">
                <a:solidFill>
                  <a:schemeClr val="tx1"/>
                </a:solidFill>
              </a:rPr>
              <a:t> large datasets coherent</a:t>
            </a:r>
          </a:p>
          <a:p>
            <a:r>
              <a:rPr lang="en-GB" sz="1800" dirty="0">
                <a:solidFill>
                  <a:schemeClr val="tx1"/>
                </a:solidFill>
              </a:rPr>
              <a:t>Encourage the eye to compare different pieces of data</a:t>
            </a:r>
          </a:p>
          <a:p>
            <a:r>
              <a:rPr lang="en-GB" sz="1800" dirty="0">
                <a:solidFill>
                  <a:schemeClr val="tx1"/>
                </a:solidFill>
              </a:rPr>
              <a:t>Reveal the data at several levels of detail, from a broad overview to a fine structure</a:t>
            </a:r>
          </a:p>
          <a:p>
            <a:r>
              <a:rPr lang="en-GB" sz="1800" dirty="0">
                <a:solidFill>
                  <a:schemeClr val="tx1"/>
                </a:solidFill>
              </a:rPr>
              <a:t>Serve a reasonably clear purpose: description, exploration, tabulation or decoration</a:t>
            </a:r>
          </a:p>
          <a:p>
            <a:r>
              <a:rPr lang="en-GB" sz="1800" dirty="0">
                <a:solidFill>
                  <a:schemeClr val="tx1"/>
                </a:solidFill>
              </a:rPr>
              <a:t>Be closely integrated with the statistical verbal descriptions of a dataset</a:t>
            </a:r>
            <a:endParaRPr lang="en-AU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408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6129" y="1145101"/>
            <a:ext cx="8229600" cy="4038600"/>
          </a:xfrm>
        </p:spPr>
        <p:txBody>
          <a:bodyPr>
            <a:normAutofit/>
          </a:bodyPr>
          <a:lstStyle/>
          <a:p>
            <a:pPr marL="34290" indent="0">
              <a:buNone/>
            </a:pPr>
            <a:r>
              <a:rPr lang="en-AU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AU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(data=</a:t>
            </a:r>
            <a:r>
              <a:rPr lang="en-AU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</a:t>
            </a:r>
            <a:r>
              <a:rPr lang="en-AU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AU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x=</a:t>
            </a:r>
            <a:r>
              <a:rPr lang="en-AU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AU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y=</a:t>
            </a:r>
            <a:r>
              <a:rPr lang="en-AU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var2, …)) + </a:t>
            </a:r>
          </a:p>
          <a:p>
            <a:pPr marL="34290" indent="0">
              <a:buNone/>
            </a:pPr>
            <a:r>
              <a:rPr lang="en-AU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scale_y_log10()</a:t>
            </a:r>
            <a:r>
              <a:rPr lang="en-AU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</a:t>
            </a:r>
            <a:endParaRPr lang="en-A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" indent="0">
              <a:buNone/>
            </a:pPr>
            <a:r>
              <a:rPr lang="en-AU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</a:t>
            </a:r>
            <a:r>
              <a:rPr lang="en-AU" dirty="0" smtClean="0">
                <a:solidFill>
                  <a:srgbClr val="9F9C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dirty="0" err="1" smtClean="0">
                <a:solidFill>
                  <a:srgbClr val="9F9C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lang="en-AU" dirty="0" smtClean="0">
                <a:solidFill>
                  <a:srgbClr val="9F9C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AU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</a:t>
            </a:r>
          </a:p>
          <a:p>
            <a:pPr marL="34290" indent="0">
              <a:buNone/>
            </a:pPr>
            <a:r>
              <a:rPr lang="en-A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AU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                 </a:t>
            </a:r>
            <a:r>
              <a:rPr lang="en-AU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lang="en-AU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AU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</a:t>
            </a:r>
            <a:endParaRPr lang="en-AU" dirty="0" smtClean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45" y="192874"/>
            <a:ext cx="8672052" cy="7671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6393" y="192874"/>
            <a:ext cx="881934" cy="66136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F8931D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40831" y="204906"/>
            <a:ext cx="881934" cy="661368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F8931D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915269" y="204906"/>
            <a:ext cx="881934" cy="661368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accent6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08995" y="204906"/>
            <a:ext cx="881934" cy="661368"/>
          </a:xfrm>
          <a:prstGeom prst="rect">
            <a:avLst/>
          </a:prstGeom>
          <a:noFill/>
          <a:ln w="57150">
            <a:solidFill>
              <a:srgbClr val="9F9C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accent6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102721" y="204906"/>
            <a:ext cx="881934" cy="66136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00B05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64" y="1989647"/>
            <a:ext cx="4742857" cy="4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924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6129" y="1145101"/>
            <a:ext cx="8229600" cy="4038600"/>
          </a:xfrm>
        </p:spPr>
        <p:txBody>
          <a:bodyPr>
            <a:normAutofit/>
          </a:bodyPr>
          <a:lstStyle/>
          <a:p>
            <a:pPr marL="34290" indent="0">
              <a:buNone/>
            </a:pPr>
            <a:r>
              <a:rPr lang="en-AU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AU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(data=</a:t>
            </a:r>
            <a:r>
              <a:rPr lang="en-AU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</a:t>
            </a:r>
            <a:r>
              <a:rPr lang="en-AU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AU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x=</a:t>
            </a:r>
            <a:r>
              <a:rPr lang="en-AU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AU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y=</a:t>
            </a:r>
            <a:r>
              <a:rPr lang="en-AU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var2, …)) + </a:t>
            </a:r>
          </a:p>
          <a:p>
            <a:pPr marL="34290" indent="0">
              <a:buNone/>
            </a:pPr>
            <a:r>
              <a:rPr lang="en-AU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scale_y_log10()</a:t>
            </a:r>
            <a:r>
              <a:rPr lang="en-AU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</a:t>
            </a:r>
            <a:endParaRPr lang="en-A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" indent="0">
              <a:buNone/>
            </a:pPr>
            <a:r>
              <a:rPr lang="en-AU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</a:t>
            </a:r>
            <a:r>
              <a:rPr lang="en-AU" dirty="0" smtClean="0">
                <a:solidFill>
                  <a:srgbClr val="9F9C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dirty="0" err="1" smtClean="0">
                <a:solidFill>
                  <a:srgbClr val="9F9C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lang="en-AU" dirty="0" smtClean="0">
                <a:solidFill>
                  <a:srgbClr val="9F9C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AU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</a:t>
            </a:r>
          </a:p>
          <a:p>
            <a:pPr marL="34290" indent="0">
              <a:buNone/>
            </a:pPr>
            <a:r>
              <a:rPr lang="en-A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AU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                 </a:t>
            </a:r>
            <a:r>
              <a:rPr lang="en-AU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lang="en-AU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AU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</a:t>
            </a:r>
          </a:p>
          <a:p>
            <a:pPr marL="34290" indent="0">
              <a:buNone/>
            </a:pPr>
            <a:r>
              <a:rPr lang="en-A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AU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AU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coord_polar</a:t>
            </a:r>
            <a:r>
              <a:rPr lang="en-AU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45" y="192874"/>
            <a:ext cx="8672052" cy="7671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6393" y="192874"/>
            <a:ext cx="881934" cy="66136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F8931D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40831" y="204906"/>
            <a:ext cx="881934" cy="661368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F8931D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915269" y="204906"/>
            <a:ext cx="881934" cy="661368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accent6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08995" y="204906"/>
            <a:ext cx="881934" cy="661368"/>
          </a:xfrm>
          <a:prstGeom prst="rect">
            <a:avLst/>
          </a:prstGeom>
          <a:noFill/>
          <a:ln w="57150">
            <a:solidFill>
              <a:srgbClr val="9F9C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accent6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102721" y="204906"/>
            <a:ext cx="881934" cy="66136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00B05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204988" y="192874"/>
            <a:ext cx="881934" cy="661368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00B05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45" y="2802574"/>
            <a:ext cx="3983469" cy="380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36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6129" y="1145101"/>
            <a:ext cx="8229600" cy="4038600"/>
          </a:xfrm>
        </p:spPr>
        <p:txBody>
          <a:bodyPr>
            <a:normAutofit/>
          </a:bodyPr>
          <a:lstStyle/>
          <a:p>
            <a:pPr marL="34290" indent="0">
              <a:buNone/>
            </a:pPr>
            <a:r>
              <a:rPr lang="en-AU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AU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(data=</a:t>
            </a:r>
            <a:r>
              <a:rPr lang="en-AU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</a:t>
            </a:r>
            <a:r>
              <a:rPr lang="en-AU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AU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x=</a:t>
            </a:r>
            <a:r>
              <a:rPr lang="en-AU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AU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y=</a:t>
            </a:r>
            <a:r>
              <a:rPr lang="en-AU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var2, …)) + </a:t>
            </a:r>
          </a:p>
          <a:p>
            <a:pPr marL="34290" indent="0">
              <a:buNone/>
            </a:pPr>
            <a:r>
              <a:rPr lang="en-AU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scale_y_log10()</a:t>
            </a:r>
            <a:r>
              <a:rPr lang="en-AU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</a:t>
            </a:r>
          </a:p>
          <a:p>
            <a:pPr marL="34290" indent="0">
              <a:buNone/>
            </a:pPr>
            <a:r>
              <a:rPr lang="en-AU" dirty="0" smtClean="0">
                <a:solidFill>
                  <a:srgbClr val="9F9C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AU" dirty="0" err="1" smtClean="0">
                <a:solidFill>
                  <a:srgbClr val="9F9C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lang="en-AU" dirty="0" smtClean="0">
                <a:solidFill>
                  <a:srgbClr val="9F9C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dirty="0" smtClean="0">
                <a:solidFill>
                  <a:srgbClr val="8D42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colour=“red”</a:t>
            </a:r>
            <a:r>
              <a:rPr lang="en-AU" dirty="0" smtClean="0">
                <a:solidFill>
                  <a:srgbClr val="9F9C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AU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</a:t>
            </a:r>
          </a:p>
          <a:p>
            <a:pPr marL="34290" indent="0">
              <a:buNone/>
            </a:pPr>
            <a:r>
              <a:rPr lang="en-AU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     </a:t>
            </a:r>
            <a:r>
              <a:rPr lang="en-AU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lang="en-AU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dirty="0" smtClean="0">
                <a:solidFill>
                  <a:srgbClr val="8D42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colour=yellow</a:t>
            </a:r>
            <a:r>
              <a:rPr lang="en-AU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AU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</a:t>
            </a:r>
          </a:p>
          <a:p>
            <a:pPr marL="34290" indent="0">
              <a:buNone/>
            </a:pPr>
            <a:r>
              <a:rPr lang="en-AU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           </a:t>
            </a:r>
            <a:r>
              <a:rPr lang="en-AU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coord_polar</a:t>
            </a:r>
            <a:r>
              <a:rPr lang="en-AU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AU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</a:t>
            </a:r>
          </a:p>
          <a:p>
            <a:pPr marL="34290" indent="0">
              <a:buNone/>
            </a:pPr>
            <a:r>
              <a:rPr lang="en-AU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</a:t>
            </a:r>
            <a:r>
              <a:rPr lang="en-AU" dirty="0" err="1" smtClean="0">
                <a:solidFill>
                  <a:srgbClr val="8D42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theme_bw</a:t>
            </a:r>
            <a:r>
              <a:rPr lang="en-AU" dirty="0">
                <a:solidFill>
                  <a:srgbClr val="8D42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AU" dirty="0" smtClean="0">
              <a:solidFill>
                <a:srgbClr val="8D42C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45" y="192874"/>
            <a:ext cx="8672052" cy="7671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6393" y="192874"/>
            <a:ext cx="881934" cy="66136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F8931D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40831" y="204906"/>
            <a:ext cx="881934" cy="661368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F8931D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915269" y="204906"/>
            <a:ext cx="881934" cy="661368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accent6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08995" y="204906"/>
            <a:ext cx="881934" cy="661368"/>
          </a:xfrm>
          <a:prstGeom prst="rect">
            <a:avLst/>
          </a:prstGeom>
          <a:noFill/>
          <a:ln w="57150">
            <a:solidFill>
              <a:srgbClr val="9F9C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accent6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102721" y="204906"/>
            <a:ext cx="881934" cy="66136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00B05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204988" y="192874"/>
            <a:ext cx="881934" cy="661368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00B05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184" y="2888688"/>
            <a:ext cx="3954113" cy="377943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279426" y="192874"/>
            <a:ext cx="881934" cy="661368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8D42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980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Image result for overwhelmed cute anim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74" y="1191985"/>
            <a:ext cx="7464425" cy="496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6743" y="6328616"/>
            <a:ext cx="889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Image source: </a:t>
            </a:r>
            <a:r>
              <a:rPr lang="en-AU" dirty="0">
                <a:hlinkClick r:id="rId4"/>
              </a:rPr>
              <a:t>https://</a:t>
            </a:r>
            <a:r>
              <a:rPr lang="en-AU" dirty="0" smtClean="0">
                <a:hlinkClick r:id="rId4"/>
              </a:rPr>
              <a:t>cityofbyroncity.files.wordpress.com/2012/03/puppy-pics32.jpg</a:t>
            </a:r>
            <a:r>
              <a:rPr lang="en-AU" dirty="0" smtClean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83642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6" y="1219201"/>
            <a:ext cx="8752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base_plot</a:t>
            </a:r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A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(data=</a:t>
            </a:r>
            <a:r>
              <a:rPr lang="en-AU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x=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y=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var2, </a:t>
            </a:r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…))</a:t>
            </a:r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391886" y="499424"/>
            <a:ext cx="8751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err="1" smtClean="0"/>
              <a:t>ggplots</a:t>
            </a:r>
            <a:r>
              <a:rPr lang="en-AU" sz="2800" dirty="0" smtClean="0"/>
              <a:t> are built up in layers</a:t>
            </a:r>
            <a:endParaRPr lang="en-AU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91886" y="1785090"/>
            <a:ext cx="8752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point_plot</a:t>
            </a:r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A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base_plot</a:t>
            </a:r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A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A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5" y="3181976"/>
            <a:ext cx="2722869" cy="26025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8740" y="3181975"/>
            <a:ext cx="2722869" cy="26025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9765" y="3181975"/>
            <a:ext cx="2722869" cy="26025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1886" y="2108255"/>
            <a:ext cx="66402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line_plot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base_plot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357139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6" y="1611081"/>
            <a:ext cx="8752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base_plot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391886" y="499424"/>
            <a:ext cx="85109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 smtClean="0"/>
              <a:t>Each step of the grammar can be saved as variables and added together.</a:t>
            </a:r>
            <a:endParaRPr lang="en-AU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391886" y="2002802"/>
            <a:ext cx="8752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base_plot</a:t>
            </a:r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A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  <a:r>
              <a:rPr lang="en-A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A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191" y="2514073"/>
            <a:ext cx="4218467" cy="40321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87" y="2550733"/>
            <a:ext cx="4180114" cy="399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65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6" y="1219201"/>
            <a:ext cx="8752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point_plot</a:t>
            </a:r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A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line_plot</a:t>
            </a:r>
            <a:endParaRPr lang="en-AU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Error: Don't know how to add o to a plot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1886" y="499424"/>
            <a:ext cx="8751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But you can’t just add two finished plots.</a:t>
            </a:r>
            <a:endParaRPr lang="en-AU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91886" y="1938272"/>
            <a:ext cx="8752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both_plot</a:t>
            </a:r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A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base_plot</a:t>
            </a:r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A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371" y="2510972"/>
            <a:ext cx="4214743" cy="402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00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solidFill>
                  <a:schemeClr val="tx1"/>
                </a:solidFill>
              </a:rPr>
              <a:t>General procedure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sz="2400" dirty="0" smtClean="0">
                <a:solidFill>
                  <a:schemeClr val="tx1"/>
                </a:solidFill>
              </a:rPr>
              <a:t>Make your empty plot with </a:t>
            </a:r>
            <a:r>
              <a:rPr lang="en-AU" sz="24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AU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AU" sz="2400" dirty="0" smtClean="0">
                <a:solidFill>
                  <a:schemeClr val="tx1"/>
                </a:solidFill>
              </a:rPr>
              <a:t>function</a:t>
            </a:r>
          </a:p>
          <a:p>
            <a:pPr lvl="1"/>
            <a:r>
              <a:rPr lang="en-AU" sz="2200" dirty="0" smtClean="0">
                <a:solidFill>
                  <a:schemeClr val="tx1"/>
                </a:solidFill>
              </a:rPr>
              <a:t>This is the point where you specify the data and variables</a:t>
            </a:r>
          </a:p>
          <a:p>
            <a:r>
              <a:rPr lang="en-AU" sz="2400" dirty="0" smtClean="0">
                <a:solidFill>
                  <a:schemeClr val="tx1"/>
                </a:solidFill>
              </a:rPr>
              <a:t>Add the actual information with </a:t>
            </a:r>
            <a:r>
              <a:rPr lang="en-AU" sz="24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</a:t>
            </a:r>
            <a:r>
              <a:rPr lang="en-AU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AU" sz="2200" dirty="0" smtClean="0">
                <a:solidFill>
                  <a:schemeClr val="tx1"/>
                </a:solidFill>
              </a:rPr>
              <a:t>You can add multiple layers of data in multiple </a:t>
            </a:r>
            <a:r>
              <a:rPr lang="en-AU" sz="2200" dirty="0" err="1" smtClean="0">
                <a:solidFill>
                  <a:schemeClr val="tx1"/>
                </a:solidFill>
              </a:rPr>
              <a:t>geoms</a:t>
            </a:r>
            <a:endParaRPr lang="en-AU" sz="2200" dirty="0" smtClean="0">
              <a:solidFill>
                <a:schemeClr val="tx1"/>
              </a:solidFill>
            </a:endParaRPr>
          </a:p>
          <a:p>
            <a:r>
              <a:rPr lang="en-AU" sz="2400" dirty="0" smtClean="0">
                <a:solidFill>
                  <a:schemeClr val="tx1"/>
                </a:solidFill>
              </a:rPr>
              <a:t>Tweak the axes with </a:t>
            </a:r>
            <a:r>
              <a:rPr lang="en-AU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scales()</a:t>
            </a:r>
            <a:endParaRPr lang="en-AU" sz="22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2400" dirty="0" smtClean="0">
                <a:solidFill>
                  <a:schemeClr val="tx1"/>
                </a:solidFill>
              </a:rPr>
              <a:t>Choose the projection with </a:t>
            </a:r>
            <a:r>
              <a:rPr lang="en-AU" sz="24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coords</a:t>
            </a:r>
            <a:r>
              <a:rPr lang="en-AU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AU" sz="2200" dirty="0" smtClean="0">
                <a:solidFill>
                  <a:schemeClr val="tx1"/>
                </a:solidFill>
              </a:rPr>
              <a:t>Mostly you skip this step</a:t>
            </a:r>
          </a:p>
          <a:p>
            <a:r>
              <a:rPr lang="en-AU" sz="2400" dirty="0" smtClean="0">
                <a:solidFill>
                  <a:schemeClr val="tx1"/>
                </a:solidFill>
              </a:rPr>
              <a:t>Play with the aesthetic within previous steps and use </a:t>
            </a:r>
            <a:r>
              <a:rPr lang="en-AU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themes()</a:t>
            </a:r>
          </a:p>
          <a:p>
            <a:endParaRPr lang="en-AU" sz="2400" dirty="0" smtClean="0">
              <a:solidFill>
                <a:schemeClr val="tx1"/>
              </a:solidFill>
            </a:endParaRPr>
          </a:p>
          <a:p>
            <a:endParaRPr lang="en-AU" sz="2400" dirty="0" smtClean="0">
              <a:solidFill>
                <a:schemeClr val="tx1"/>
              </a:solidFill>
            </a:endParaRPr>
          </a:p>
          <a:p>
            <a:endParaRPr lang="en-AU" sz="2400" dirty="0" smtClean="0">
              <a:solidFill>
                <a:schemeClr val="tx1"/>
              </a:solidFill>
            </a:endParaRPr>
          </a:p>
          <a:p>
            <a:endParaRPr lang="en-A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327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7283449" cy="4038600"/>
          </a:xfrm>
        </p:spPr>
        <p:txBody>
          <a:bodyPr>
            <a:normAutofit/>
          </a:bodyPr>
          <a:lstStyle/>
          <a:p>
            <a:r>
              <a:rPr lang="en-AU" sz="2800" dirty="0" smtClean="0">
                <a:solidFill>
                  <a:schemeClr val="tx1"/>
                </a:solidFill>
              </a:rPr>
              <a:t>Go through each step and explore in the Iris data…</a:t>
            </a:r>
            <a:endParaRPr lang="en-AU" sz="2800" dirty="0">
              <a:solidFill>
                <a:schemeClr val="tx1"/>
              </a:solidFill>
            </a:endParaRPr>
          </a:p>
          <a:p>
            <a:r>
              <a:rPr lang="en-AU" sz="2800" dirty="0" smtClean="0">
                <a:solidFill>
                  <a:schemeClr val="tx1"/>
                </a:solidFill>
              </a:rPr>
              <a:t>Then build your own plots out of your own data</a:t>
            </a:r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857251" y="70104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 smtClean="0">
                <a:solidFill>
                  <a:schemeClr val="tx1"/>
                </a:solidFill>
              </a:rPr>
              <a:t>Exercise 04: the plot thickens</a:t>
            </a: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612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77" y="235781"/>
            <a:ext cx="2603699" cy="15178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72" y="1753606"/>
            <a:ext cx="2603699" cy="15178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071" y="3418005"/>
            <a:ext cx="2603699" cy="15178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071" y="5140460"/>
            <a:ext cx="2603699" cy="151782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815770" y="235781"/>
            <a:ext cx="605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base_cont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(data=iris, 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(x=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Sepal.Length</a:t>
            </a:r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15770" y="1753606"/>
            <a:ext cx="605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base_cont_cont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(data=iris, 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(x=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Sepal.Length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, y=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Petal.Width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815769" y="3384012"/>
            <a:ext cx="605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base_cont_cat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(data=iris, 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(x=Species, y=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Petal.Width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815768" y="5140460"/>
            <a:ext cx="6052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square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(x=c(1,2,2,1,1),</a:t>
            </a:r>
          </a:p>
          <a:p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y=c(2,2,1,1,2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AU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base_cont_shape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(data=square, </a:t>
            </a:r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en-A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(x=x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, y=y))</a:t>
            </a:r>
          </a:p>
        </p:txBody>
      </p:sp>
    </p:spTree>
    <p:extLst>
      <p:ext uri="{BB962C8B-B14F-4D97-AF65-F5344CB8AC3E}">
        <p14:creationId xmlns:p14="http://schemas.microsoft.com/office/powerpoint/2010/main" val="2060288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0B38C8-366E-4728-BAA6-B22D829C1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17093"/>
            <a:ext cx="7406640" cy="1356360"/>
          </a:xfrm>
        </p:spPr>
        <p:txBody>
          <a:bodyPr/>
          <a:lstStyle/>
          <a:p>
            <a:r>
              <a:rPr lang="en-US" dirty="0"/>
              <a:t>Show the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086490C-EAF5-41F2-80DE-60DAE15C5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10" y="1066156"/>
            <a:ext cx="5126148" cy="5560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6CE9303-9BF6-4891-9CB8-F55BDAB3833E}"/>
              </a:ext>
            </a:extLst>
          </p:cNvPr>
          <p:cNvSpPr txBox="1"/>
          <p:nvPr/>
        </p:nvSpPr>
        <p:spPr>
          <a:xfrm>
            <a:off x="5852160" y="1983545"/>
            <a:ext cx="29682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from: </a:t>
            </a:r>
            <a:r>
              <a:rPr lang="en-US" dirty="0">
                <a:solidFill>
                  <a:schemeClr val="tx2"/>
                </a:solidFill>
              </a:rPr>
              <a:t>Benson, B. L., Li, L., Myers, J. T., </a:t>
            </a:r>
            <a:r>
              <a:rPr lang="en-US" dirty="0" err="1">
                <a:solidFill>
                  <a:schemeClr val="tx2"/>
                </a:solidFill>
              </a:rPr>
              <a:t>Dorand</a:t>
            </a:r>
            <a:r>
              <a:rPr lang="en-US" dirty="0">
                <a:solidFill>
                  <a:schemeClr val="tx2"/>
                </a:solidFill>
              </a:rPr>
              <a:t>, R. D., </a:t>
            </a:r>
            <a:r>
              <a:rPr lang="en-US" dirty="0" err="1">
                <a:solidFill>
                  <a:schemeClr val="tx2"/>
                </a:solidFill>
              </a:rPr>
              <a:t>Gurkan</a:t>
            </a:r>
            <a:r>
              <a:rPr lang="en-US" dirty="0">
                <a:solidFill>
                  <a:schemeClr val="tx2"/>
                </a:solidFill>
              </a:rPr>
              <a:t>, U. A., Huang, A. Y., &amp; </a:t>
            </a:r>
            <a:r>
              <a:rPr lang="en-US" dirty="0" err="1">
                <a:solidFill>
                  <a:schemeClr val="tx2"/>
                </a:solidFill>
              </a:rPr>
              <a:t>Ransohoff</a:t>
            </a:r>
            <a:r>
              <a:rPr lang="en-US" dirty="0">
                <a:solidFill>
                  <a:schemeClr val="tx2"/>
                </a:solidFill>
              </a:rPr>
              <a:t>, R. M. (2018). Biomimetic post-capillary venule expansions for leukocyte adhesion studies. </a:t>
            </a:r>
            <a:r>
              <a:rPr lang="en-US" i="1" dirty="0">
                <a:solidFill>
                  <a:schemeClr val="tx2"/>
                </a:solidFill>
              </a:rPr>
              <a:t>Scientific Reports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i="1" dirty="0">
                <a:solidFill>
                  <a:schemeClr val="tx2"/>
                </a:solidFill>
              </a:rPr>
              <a:t>8</a:t>
            </a:r>
            <a:r>
              <a:rPr lang="en-US" dirty="0">
                <a:solidFill>
                  <a:schemeClr val="tx2"/>
                </a:solidFill>
              </a:rPr>
              <a:t>(1), 9328.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063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034" y="0"/>
            <a:ext cx="8723086" cy="1356360"/>
          </a:xfrm>
        </p:spPr>
        <p:txBody>
          <a:bodyPr/>
          <a:lstStyle/>
          <a:p>
            <a:r>
              <a:rPr lang="en-AU" dirty="0" err="1" smtClean="0">
                <a:solidFill>
                  <a:schemeClr val="tx1"/>
                </a:solidFill>
              </a:rPr>
              <a:t>Geoms</a:t>
            </a:r>
            <a:r>
              <a:rPr lang="en-AU" dirty="0" smtClean="0">
                <a:solidFill>
                  <a:schemeClr val="tx1"/>
                </a:solidFill>
              </a:rPr>
              <a:t> </a:t>
            </a:r>
            <a:r>
              <a:rPr lang="en-AU" sz="3200" dirty="0" smtClean="0">
                <a:solidFill>
                  <a:schemeClr val="tx1"/>
                </a:solidFill>
              </a:rPr>
              <a:t>for single continuous variables</a:t>
            </a:r>
            <a:endParaRPr lang="en-AU" sz="36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8034" y="6299200"/>
            <a:ext cx="8723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 smtClean="0"/>
              <a:t>Further references: http</a:t>
            </a:r>
            <a:r>
              <a:rPr lang="en-AU" sz="1600" dirty="0"/>
              <a:t>://sape.inf.usi.ch/quick-reference/ggplot2/geom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457" y="1640114"/>
            <a:ext cx="86795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lang="en-AU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AU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geom_histogram</a:t>
            </a:r>
            <a:r>
              <a:rPr lang="en-AU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AU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geom_density</a:t>
            </a:r>
            <a:r>
              <a:rPr lang="en-AU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AU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geom_freqpoly</a:t>
            </a:r>
            <a:r>
              <a:rPr lang="en-AU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80206" y="5718629"/>
            <a:ext cx="8040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2400" dirty="0" smtClean="0"/>
              <a:t>Try each one with </a:t>
            </a:r>
            <a:r>
              <a:rPr lang="en-AU" sz="2400" dirty="0" err="1" smtClean="0">
                <a:solidFill>
                  <a:schemeClr val="accent3"/>
                </a:solidFill>
              </a:rPr>
              <a:t>base_cont</a:t>
            </a:r>
            <a:endParaRPr lang="en-AU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312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034" y="0"/>
            <a:ext cx="8723086" cy="1356360"/>
          </a:xfrm>
        </p:spPr>
        <p:txBody>
          <a:bodyPr/>
          <a:lstStyle/>
          <a:p>
            <a:r>
              <a:rPr lang="en-AU" dirty="0" err="1" smtClean="0">
                <a:solidFill>
                  <a:schemeClr val="tx1"/>
                </a:solidFill>
              </a:rPr>
              <a:t>Geoms</a:t>
            </a:r>
            <a:r>
              <a:rPr lang="en-AU" dirty="0" smtClean="0">
                <a:solidFill>
                  <a:schemeClr val="tx1"/>
                </a:solidFill>
              </a:rPr>
              <a:t> </a:t>
            </a:r>
            <a:r>
              <a:rPr lang="en-AU" sz="3200" dirty="0" smtClean="0">
                <a:solidFill>
                  <a:schemeClr val="tx1"/>
                </a:solidFill>
              </a:rPr>
              <a:t>for continuous by continuous variables</a:t>
            </a:r>
            <a:endParaRPr lang="en-AU" sz="36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8034" y="6299200"/>
            <a:ext cx="8723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 smtClean="0"/>
              <a:t>Further references: http</a:t>
            </a:r>
            <a:r>
              <a:rPr lang="en-AU" sz="1600" dirty="0"/>
              <a:t>://sape.inf.usi.ch/quick-reference/ggplot2/geom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4457" y="1356360"/>
            <a:ext cx="867954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lang="en-AU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AU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geom_jitter</a:t>
            </a:r>
            <a:r>
              <a:rPr lang="en-AU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AU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lang="en-AU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AU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geom_rug</a:t>
            </a:r>
            <a:r>
              <a:rPr lang="en-AU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AU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geom_step</a:t>
            </a:r>
            <a:r>
              <a:rPr lang="en-AU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AU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geom_tile</a:t>
            </a:r>
            <a:r>
              <a:rPr lang="en-AU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AU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geom_bin2d()</a:t>
            </a:r>
          </a:p>
          <a:p>
            <a:r>
              <a:rPr lang="en-AU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geom_hex</a:t>
            </a:r>
            <a:r>
              <a:rPr lang="en-AU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AU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geom_quantile</a:t>
            </a:r>
            <a:r>
              <a:rPr lang="en-AU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AU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lang="en-AU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0206" y="5718629"/>
            <a:ext cx="8040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2400" dirty="0" smtClean="0"/>
              <a:t>Try each one with </a:t>
            </a:r>
            <a:r>
              <a:rPr lang="en-AU" sz="2400" dirty="0" err="1">
                <a:solidFill>
                  <a:schemeClr val="accent3"/>
                </a:solidFill>
              </a:rPr>
              <a:t>base_cont_cont</a:t>
            </a:r>
            <a:endParaRPr lang="en-AU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187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034" y="0"/>
            <a:ext cx="8723086" cy="1356360"/>
          </a:xfrm>
        </p:spPr>
        <p:txBody>
          <a:bodyPr/>
          <a:lstStyle/>
          <a:p>
            <a:r>
              <a:rPr lang="en-AU" dirty="0" err="1" smtClean="0">
                <a:solidFill>
                  <a:schemeClr val="tx1"/>
                </a:solidFill>
              </a:rPr>
              <a:t>Geoms</a:t>
            </a:r>
            <a:r>
              <a:rPr lang="en-AU" dirty="0" smtClean="0">
                <a:solidFill>
                  <a:schemeClr val="tx1"/>
                </a:solidFill>
              </a:rPr>
              <a:t> </a:t>
            </a:r>
            <a:r>
              <a:rPr lang="en-AU" sz="3200" dirty="0" smtClean="0">
                <a:solidFill>
                  <a:schemeClr val="tx1"/>
                </a:solidFill>
              </a:rPr>
              <a:t>for continuous by categorical variables</a:t>
            </a:r>
            <a:endParaRPr lang="en-AU" sz="36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8034" y="6299200"/>
            <a:ext cx="8723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 smtClean="0"/>
              <a:t>Further references: http</a:t>
            </a:r>
            <a:r>
              <a:rPr lang="en-AU" sz="1600" dirty="0"/>
              <a:t>://sape.inf.usi.ch/quick-reference/ggplot2/geom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4457" y="1356360"/>
            <a:ext cx="8679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geom_boxplot</a:t>
            </a:r>
            <a:r>
              <a:rPr lang="en-AU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4456" y="3827780"/>
            <a:ext cx="8679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geom_boxplot</a:t>
            </a:r>
            <a:r>
              <a:rPr lang="en-AU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  <a:r>
              <a:rPr lang="en-AU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geom_jitter</a:t>
            </a:r>
            <a:r>
              <a:rPr lang="en-AU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AU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3770" y="5660572"/>
            <a:ext cx="8040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2400" dirty="0" smtClean="0"/>
              <a:t>Try with </a:t>
            </a:r>
            <a:r>
              <a:rPr lang="en-AU" sz="2400" dirty="0" err="1">
                <a:solidFill>
                  <a:schemeClr val="accent3"/>
                </a:solidFill>
              </a:rPr>
              <a:t>base_cont_cat</a:t>
            </a:r>
            <a:endParaRPr lang="en-AU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856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034" y="0"/>
            <a:ext cx="8723086" cy="1356360"/>
          </a:xfrm>
        </p:spPr>
        <p:txBody>
          <a:bodyPr/>
          <a:lstStyle/>
          <a:p>
            <a:r>
              <a:rPr lang="en-AU" dirty="0" err="1" smtClean="0">
                <a:solidFill>
                  <a:schemeClr val="tx1"/>
                </a:solidFill>
              </a:rPr>
              <a:t>Geoms</a:t>
            </a:r>
            <a:r>
              <a:rPr lang="en-AU" dirty="0" smtClean="0">
                <a:solidFill>
                  <a:schemeClr val="tx1"/>
                </a:solidFill>
              </a:rPr>
              <a:t> </a:t>
            </a:r>
            <a:r>
              <a:rPr lang="en-AU" sz="3200" dirty="0" smtClean="0">
                <a:solidFill>
                  <a:schemeClr val="tx1"/>
                </a:solidFill>
              </a:rPr>
              <a:t>for shapes</a:t>
            </a:r>
            <a:endParaRPr lang="en-AU" sz="36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8034" y="6299200"/>
            <a:ext cx="8723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 smtClean="0"/>
              <a:t>Further references: http</a:t>
            </a:r>
            <a:r>
              <a:rPr lang="en-AU" sz="1600" dirty="0"/>
              <a:t>://sape.inf.usi.ch/quick-reference/ggplot2/geom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4457" y="1356360"/>
            <a:ext cx="86795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geom_path</a:t>
            </a:r>
            <a:r>
              <a:rPr lang="en-AU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AU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geom_polygon</a:t>
            </a:r>
            <a:r>
              <a:rPr lang="en-AU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AU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geom_area</a:t>
            </a:r>
            <a:r>
              <a:rPr lang="en-AU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0206" y="5718629"/>
            <a:ext cx="8040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2400" dirty="0" smtClean="0"/>
              <a:t>Try each one with </a:t>
            </a:r>
            <a:r>
              <a:rPr lang="en-AU" sz="2400" dirty="0" err="1">
                <a:solidFill>
                  <a:schemeClr val="accent3"/>
                </a:solidFill>
              </a:rPr>
              <a:t>base_cont_shape</a:t>
            </a:r>
            <a:endParaRPr lang="en-AU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884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034" y="0"/>
            <a:ext cx="8723086" cy="1356360"/>
          </a:xfrm>
        </p:spPr>
        <p:txBody>
          <a:bodyPr/>
          <a:lstStyle/>
          <a:p>
            <a:r>
              <a:rPr lang="en-AU" dirty="0" err="1" smtClean="0">
                <a:solidFill>
                  <a:schemeClr val="tx1"/>
                </a:solidFill>
              </a:rPr>
              <a:t>Geoms</a:t>
            </a:r>
            <a:r>
              <a:rPr lang="en-AU" dirty="0" smtClean="0">
                <a:solidFill>
                  <a:schemeClr val="tx1"/>
                </a:solidFill>
              </a:rPr>
              <a:t> </a:t>
            </a:r>
            <a:r>
              <a:rPr lang="en-AU" sz="3200" dirty="0" smtClean="0">
                <a:solidFill>
                  <a:schemeClr val="tx1"/>
                </a:solidFill>
              </a:rPr>
              <a:t>for error bars</a:t>
            </a:r>
            <a:endParaRPr lang="en-AU" sz="36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0914" y="957943"/>
            <a:ext cx="850020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err="1" smtClean="0"/>
              <a:t>Ggplots</a:t>
            </a:r>
            <a:r>
              <a:rPr lang="en-AU" sz="2000" dirty="0" smtClean="0"/>
              <a:t> doesn’t do this for you, so you need to prepare the data first…</a:t>
            </a:r>
          </a:p>
          <a:p>
            <a:endParaRPr lang="en-AU" sz="2000" dirty="0"/>
          </a:p>
          <a:p>
            <a:r>
              <a:rPr lang="en-AU" sz="2000" dirty="0" smtClean="0"/>
              <a:t>e.g. for error bars reflecting standard deviations by group:</a:t>
            </a:r>
          </a:p>
          <a:p>
            <a:endParaRPr lang="en-AU" sz="2000" dirty="0"/>
          </a:p>
          <a:p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summary_grabber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&lt;-function(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x,group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(species=group</a:t>
            </a:r>
            <a:r>
              <a:rPr lang="en-AU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 </a:t>
            </a:r>
          </a:p>
          <a:p>
            <a:r>
              <a:rPr lang="en-AU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AU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epal.Length</a:t>
            </a:r>
            <a:r>
              <a:rPr lang="en-AU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=mean(iris[which(</a:t>
            </a:r>
            <a:r>
              <a:rPr lang="en-AU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iris$Species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==group),x</a:t>
            </a:r>
            <a:r>
              <a:rPr lang="en-AU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]),                                                    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en-AU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AU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AU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AU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(iris[which(</a:t>
            </a:r>
            <a:r>
              <a:rPr lang="en-AU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iris$Species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==group),x</a:t>
            </a:r>
            <a:r>
              <a:rPr lang="en-AU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]))}</a:t>
            </a:r>
          </a:p>
          <a:p>
            <a:endParaRPr lang="en-AU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se_dat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summary_grabber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("Sepal.Length","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setosa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"),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summary_grabber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Sepal.Length","versicolor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"),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summary_grabber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("Sepal.Length","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virginica</a:t>
            </a:r>
            <a:r>
              <a:rPr lang="en-AU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"))</a:t>
            </a:r>
          </a:p>
          <a:p>
            <a:endParaRPr lang="en-AU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se_dat$sd_lower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se_dat$Sepal.Length-se_dat$sd</a:t>
            </a:r>
            <a:endParaRPr lang="en-AU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se_dat$sd_upper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se_dat$Sepal.Length+se_dat$sd</a:t>
            </a:r>
            <a:endParaRPr lang="en-AU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7549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034" y="0"/>
            <a:ext cx="8723086" cy="1356360"/>
          </a:xfrm>
        </p:spPr>
        <p:txBody>
          <a:bodyPr/>
          <a:lstStyle/>
          <a:p>
            <a:r>
              <a:rPr lang="en-AU" dirty="0" err="1" smtClean="0">
                <a:solidFill>
                  <a:schemeClr val="tx1"/>
                </a:solidFill>
              </a:rPr>
              <a:t>Geoms</a:t>
            </a:r>
            <a:r>
              <a:rPr lang="en-AU" dirty="0" smtClean="0">
                <a:solidFill>
                  <a:schemeClr val="tx1"/>
                </a:solidFill>
              </a:rPr>
              <a:t> </a:t>
            </a:r>
            <a:r>
              <a:rPr lang="en-AU" sz="3200" dirty="0" smtClean="0">
                <a:solidFill>
                  <a:schemeClr val="tx1"/>
                </a:solidFill>
              </a:rPr>
              <a:t>for error bars</a:t>
            </a:r>
            <a:endParaRPr lang="en-AU" sz="36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873" y="1704022"/>
            <a:ext cx="4133333" cy="240952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1330" y="2221236"/>
            <a:ext cx="509347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bar_base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&lt;-</a:t>
            </a:r>
            <a:r>
              <a:rPr lang="en-AU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(data=</a:t>
            </a:r>
            <a:r>
              <a:rPr lang="en-AU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se_dat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en-AU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AU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(x=species,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y=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Sepal.Length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AU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sz="16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</a:t>
            </a:r>
            <a:r>
              <a:rPr lang="en-AU" sz="16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="identity"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34" y="1008697"/>
            <a:ext cx="5476875" cy="6953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493" y="4215146"/>
            <a:ext cx="3812091" cy="222225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732360"/>
            <a:ext cx="46861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bar_base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+</a:t>
            </a:r>
          </a:p>
          <a:p>
            <a:pPr algn="r"/>
            <a:r>
              <a:rPr lang="en-AU" sz="1600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geom_errorbar</a:t>
            </a:r>
            <a:r>
              <a:rPr lang="en-AU" sz="16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sz="1600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ymin</a:t>
            </a:r>
            <a:r>
              <a:rPr lang="en-AU" sz="16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AU" sz="1600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se_dat$sd_lower</a:t>
            </a:r>
            <a:r>
              <a:rPr lang="en-AU" sz="16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r"/>
            <a:r>
              <a:rPr lang="en-AU" sz="16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6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AU" sz="1600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ymax</a:t>
            </a:r>
            <a:r>
              <a:rPr lang="en-AU" sz="16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AU" sz="1600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se_dat$sd_upper</a:t>
            </a:r>
            <a:r>
              <a:rPr lang="en-AU" sz="16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819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034" y="0"/>
            <a:ext cx="8723086" cy="1356360"/>
          </a:xfrm>
        </p:spPr>
        <p:txBody>
          <a:bodyPr/>
          <a:lstStyle/>
          <a:p>
            <a:r>
              <a:rPr lang="en-AU" dirty="0" err="1" smtClean="0">
                <a:solidFill>
                  <a:schemeClr val="tx1"/>
                </a:solidFill>
              </a:rPr>
              <a:t>Geoms</a:t>
            </a:r>
            <a:r>
              <a:rPr lang="en-AU" dirty="0" smtClean="0">
                <a:solidFill>
                  <a:schemeClr val="tx1"/>
                </a:solidFill>
              </a:rPr>
              <a:t> </a:t>
            </a:r>
            <a:r>
              <a:rPr lang="en-AU" sz="3200" dirty="0" smtClean="0">
                <a:solidFill>
                  <a:schemeClr val="tx1"/>
                </a:solidFill>
              </a:rPr>
              <a:t>for error bars</a:t>
            </a:r>
            <a:endParaRPr lang="en-AU" sz="3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4457" y="1640114"/>
            <a:ext cx="86795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geom_errorbar</a:t>
            </a:r>
            <a:r>
              <a:rPr lang="en-AU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AU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geom_linerange</a:t>
            </a:r>
            <a:r>
              <a:rPr lang="en-AU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AU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geom_pointrange</a:t>
            </a:r>
            <a:r>
              <a:rPr lang="en-AU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AU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geom_crossbar</a:t>
            </a:r>
            <a:r>
              <a:rPr lang="en-AU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8034" y="5471886"/>
            <a:ext cx="872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Note: </a:t>
            </a:r>
            <a:r>
              <a:rPr lang="en-A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geom_errorbarh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AU" dirty="0"/>
              <a:t>works the </a:t>
            </a:r>
            <a:r>
              <a:rPr lang="en-AU" dirty="0" smtClean="0"/>
              <a:t>same</a:t>
            </a:r>
            <a:r>
              <a:rPr lang="en-AU" dirty="0"/>
              <a:t> </a:t>
            </a:r>
            <a:r>
              <a:rPr lang="en-AU" dirty="0" smtClean="0"/>
              <a:t>as </a:t>
            </a:r>
            <a:r>
              <a:rPr lang="en-A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geom_errorbar</a:t>
            </a:r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AU" dirty="0" smtClean="0"/>
              <a:t> </a:t>
            </a:r>
            <a:r>
              <a:rPr lang="en-AU" dirty="0"/>
              <a:t>but for the x axis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83771" y="6081487"/>
            <a:ext cx="8040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2400" dirty="0" smtClean="0"/>
              <a:t>Try each one with </a:t>
            </a:r>
            <a:r>
              <a:rPr lang="en-AU" sz="2400" dirty="0" err="1" smtClean="0">
                <a:solidFill>
                  <a:schemeClr val="accent3"/>
                </a:solidFill>
              </a:rPr>
              <a:t>bar_base</a:t>
            </a:r>
            <a:endParaRPr lang="en-AU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045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83" y="203200"/>
            <a:ext cx="7406640" cy="1356360"/>
          </a:xfrm>
        </p:spPr>
        <p:txBody>
          <a:bodyPr/>
          <a:lstStyle/>
          <a:p>
            <a:r>
              <a:rPr lang="en-AU" dirty="0" smtClean="0">
                <a:solidFill>
                  <a:schemeClr val="tx1"/>
                </a:solidFill>
              </a:rPr>
              <a:t>Scales and axes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83" y="2602048"/>
            <a:ext cx="8170634" cy="3174638"/>
          </a:xfrm>
        </p:spPr>
        <p:txBody>
          <a:bodyPr>
            <a:noAutofit/>
          </a:bodyPr>
          <a:lstStyle/>
          <a:p>
            <a:r>
              <a:rPr lang="en-AU" sz="2800" dirty="0" smtClean="0">
                <a:solidFill>
                  <a:schemeClr val="tx1"/>
                </a:solidFill>
              </a:rPr>
              <a:t>Transform the axes:</a:t>
            </a:r>
          </a:p>
          <a:p>
            <a:pPr lvl="1"/>
            <a:r>
              <a:rPr lang="en-AU" sz="2400" dirty="0" smtClean="0">
                <a:solidFill>
                  <a:schemeClr val="tx1"/>
                </a:solidFill>
              </a:rPr>
              <a:t>At the point of plotting:</a:t>
            </a:r>
          </a:p>
          <a:p>
            <a:pPr lvl="2"/>
            <a:r>
              <a:rPr lang="en-AU" sz="2000" dirty="0" err="1">
                <a:solidFill>
                  <a:schemeClr val="tx1"/>
                </a:solidFill>
              </a:rPr>
              <a:t>ggplot</a:t>
            </a:r>
            <a:r>
              <a:rPr lang="en-AU" sz="2000" dirty="0">
                <a:solidFill>
                  <a:schemeClr val="tx1"/>
                </a:solidFill>
              </a:rPr>
              <a:t>(data=dataset, </a:t>
            </a:r>
            <a:r>
              <a:rPr lang="en-AU" sz="2000" dirty="0" err="1" smtClean="0">
                <a:solidFill>
                  <a:schemeClr val="tx1"/>
                </a:solidFill>
              </a:rPr>
              <a:t>aes</a:t>
            </a:r>
            <a:r>
              <a:rPr lang="en-AU" sz="2000" dirty="0" smtClean="0">
                <a:solidFill>
                  <a:schemeClr val="tx1"/>
                </a:solidFill>
              </a:rPr>
              <a:t>(x=log10(</a:t>
            </a:r>
            <a:r>
              <a:rPr lang="en-AU" sz="2000" dirty="0" err="1" smtClean="0">
                <a:solidFill>
                  <a:schemeClr val="tx1"/>
                </a:solidFill>
              </a:rPr>
              <a:t>var</a:t>
            </a:r>
            <a:r>
              <a:rPr lang="en-AU" sz="2000" dirty="0" smtClean="0">
                <a:solidFill>
                  <a:schemeClr val="tx1"/>
                </a:solidFill>
              </a:rPr>
              <a:t>), y=scale(var2))) + </a:t>
            </a:r>
            <a:r>
              <a:rPr lang="en-AU" sz="2000" dirty="0" err="1" smtClean="0">
                <a:solidFill>
                  <a:schemeClr val="tx1"/>
                </a:solidFill>
              </a:rPr>
              <a:t>geom_point</a:t>
            </a:r>
            <a:r>
              <a:rPr lang="en-AU" sz="2000" dirty="0" smtClean="0">
                <a:solidFill>
                  <a:schemeClr val="tx1"/>
                </a:solidFill>
              </a:rPr>
              <a:t>()</a:t>
            </a:r>
          </a:p>
          <a:p>
            <a:pPr lvl="1"/>
            <a:r>
              <a:rPr lang="en-AU" sz="2400" dirty="0" smtClean="0">
                <a:solidFill>
                  <a:schemeClr val="tx1"/>
                </a:solidFill>
              </a:rPr>
              <a:t>After plotting:</a:t>
            </a:r>
          </a:p>
          <a:p>
            <a:pPr lvl="2"/>
            <a:r>
              <a:rPr lang="en-AU" sz="2000" dirty="0" smtClean="0">
                <a:solidFill>
                  <a:schemeClr val="tx1"/>
                </a:solidFill>
              </a:rPr>
              <a:t>scale_x_log10() and scale_y_log10()</a:t>
            </a:r>
          </a:p>
          <a:p>
            <a:pPr lvl="2"/>
            <a:r>
              <a:rPr lang="en-AU" sz="2000" dirty="0" err="1" smtClean="0">
                <a:solidFill>
                  <a:schemeClr val="tx1"/>
                </a:solidFill>
              </a:rPr>
              <a:t>scale_x_sqrt</a:t>
            </a:r>
            <a:r>
              <a:rPr lang="en-AU" sz="2000" dirty="0" smtClean="0">
                <a:solidFill>
                  <a:schemeClr val="tx1"/>
                </a:solidFill>
              </a:rPr>
              <a:t>() and </a:t>
            </a:r>
            <a:r>
              <a:rPr lang="en-AU" sz="2000" dirty="0" err="1" smtClean="0">
                <a:solidFill>
                  <a:schemeClr val="tx1"/>
                </a:solidFill>
              </a:rPr>
              <a:t>scale_y_sqrt</a:t>
            </a:r>
            <a:r>
              <a:rPr lang="en-AU" sz="2000" dirty="0" smtClean="0">
                <a:solidFill>
                  <a:schemeClr val="tx1"/>
                </a:solidFill>
              </a:rPr>
              <a:t>()</a:t>
            </a:r>
          </a:p>
          <a:p>
            <a:pPr lvl="2"/>
            <a:r>
              <a:rPr lang="en-AU" sz="2000" dirty="0" err="1" smtClean="0">
                <a:solidFill>
                  <a:schemeClr val="tx1"/>
                </a:solidFill>
              </a:rPr>
              <a:t>coord_trans</a:t>
            </a:r>
            <a:r>
              <a:rPr lang="en-AU" sz="2000" dirty="0" smtClean="0">
                <a:solidFill>
                  <a:schemeClr val="tx1"/>
                </a:solidFill>
              </a:rPr>
              <a:t>(x=“log10”, y=“</a:t>
            </a:r>
            <a:r>
              <a:rPr lang="en-AU" sz="2000" dirty="0" err="1" smtClean="0">
                <a:solidFill>
                  <a:schemeClr val="tx1"/>
                </a:solidFill>
              </a:rPr>
              <a:t>sqrt</a:t>
            </a:r>
            <a:r>
              <a:rPr lang="en-AU" sz="2000" dirty="0" smtClean="0">
                <a:solidFill>
                  <a:schemeClr val="tx1"/>
                </a:solidFill>
              </a:rPr>
              <a:t>”)</a:t>
            </a:r>
          </a:p>
          <a:p>
            <a:pPr lvl="1"/>
            <a:endParaRPr lang="en-AU" sz="2800" dirty="0" smtClean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04283" y="1907903"/>
            <a:ext cx="8170634" cy="6070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800" dirty="0">
                <a:solidFill>
                  <a:schemeClr val="tx1"/>
                </a:solidFill>
              </a:rPr>
              <a:t>Reverse the </a:t>
            </a:r>
            <a:r>
              <a:rPr lang="en-AU" sz="2800" dirty="0" smtClean="0">
                <a:solidFill>
                  <a:schemeClr val="tx1"/>
                </a:solidFill>
              </a:rPr>
              <a:t>axes:  </a:t>
            </a:r>
            <a:r>
              <a:rPr lang="en-AU" sz="2400" dirty="0" err="1" smtClean="0">
                <a:solidFill>
                  <a:schemeClr val="tx1"/>
                </a:solidFill>
              </a:rPr>
              <a:t>scale_x_reverse</a:t>
            </a:r>
            <a:r>
              <a:rPr lang="en-AU" sz="2400" dirty="0" smtClean="0">
                <a:solidFill>
                  <a:schemeClr val="tx1"/>
                </a:solidFill>
              </a:rPr>
              <a:t>() and </a:t>
            </a:r>
            <a:r>
              <a:rPr lang="en-AU" sz="2400" dirty="0" err="1" smtClean="0">
                <a:solidFill>
                  <a:schemeClr val="tx1"/>
                </a:solidFill>
              </a:rPr>
              <a:t>scale_y_reverse</a:t>
            </a:r>
            <a:r>
              <a:rPr lang="en-AU" sz="2400" dirty="0">
                <a:solidFill>
                  <a:schemeClr val="tx1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14004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074" y="0"/>
            <a:ext cx="7406640" cy="1356360"/>
          </a:xfrm>
        </p:spPr>
        <p:txBody>
          <a:bodyPr/>
          <a:lstStyle/>
          <a:p>
            <a:r>
              <a:rPr lang="en-AU" dirty="0" err="1" smtClean="0">
                <a:solidFill>
                  <a:schemeClr val="tx1"/>
                </a:solidFill>
              </a:rPr>
              <a:t>Coords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737" y="1041400"/>
            <a:ext cx="7404653" cy="4038600"/>
          </a:xfrm>
        </p:spPr>
        <p:txBody>
          <a:bodyPr>
            <a:normAutofit/>
          </a:bodyPr>
          <a:lstStyle/>
          <a:p>
            <a:pPr marL="34290" indent="0">
              <a:buNone/>
            </a:pPr>
            <a:r>
              <a:rPr lang="en-AU" sz="2400" dirty="0" smtClean="0">
                <a:solidFill>
                  <a:schemeClr val="tx1"/>
                </a:solidFill>
              </a:rPr>
              <a:t>Change the projection</a:t>
            </a:r>
          </a:p>
          <a:p>
            <a:r>
              <a:rPr lang="en-AU" b="1" dirty="0" err="1" smtClean="0">
                <a:solidFill>
                  <a:schemeClr val="tx1"/>
                </a:solidFill>
              </a:rPr>
              <a:t>coord_flip</a:t>
            </a:r>
            <a:r>
              <a:rPr lang="en-AU" dirty="0" smtClean="0">
                <a:solidFill>
                  <a:schemeClr val="tx1"/>
                </a:solidFill>
              </a:rPr>
              <a:t>() – reverse x and y axes</a:t>
            </a:r>
          </a:p>
          <a:p>
            <a:r>
              <a:rPr lang="en-AU" b="1" dirty="0" err="1" smtClean="0">
                <a:solidFill>
                  <a:schemeClr val="tx1"/>
                </a:solidFill>
              </a:rPr>
              <a:t>coord_equal</a:t>
            </a:r>
            <a:r>
              <a:rPr lang="en-AU" b="1" dirty="0" smtClean="0">
                <a:solidFill>
                  <a:schemeClr val="tx1"/>
                </a:solidFill>
              </a:rPr>
              <a:t>()</a:t>
            </a:r>
            <a:r>
              <a:rPr lang="en-AU" dirty="0" smtClean="0">
                <a:solidFill>
                  <a:schemeClr val="tx1"/>
                </a:solidFill>
              </a:rPr>
              <a:t> – fix aspect ratio, like </a:t>
            </a:r>
            <a:r>
              <a:rPr lang="en-AU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asp(TRUE) </a:t>
            </a:r>
            <a:r>
              <a:rPr lang="en-AU" dirty="0" smtClean="0">
                <a:solidFill>
                  <a:schemeClr val="tx1"/>
                </a:solidFill>
              </a:rPr>
              <a:t>in base R</a:t>
            </a:r>
            <a:endParaRPr lang="en-AU" dirty="0">
              <a:solidFill>
                <a:schemeClr val="tx1"/>
              </a:solidFill>
            </a:endParaRPr>
          </a:p>
          <a:p>
            <a:r>
              <a:rPr lang="en-AU" b="1" dirty="0" err="1" smtClean="0">
                <a:solidFill>
                  <a:schemeClr val="tx1"/>
                </a:solidFill>
              </a:rPr>
              <a:t>coord_polar</a:t>
            </a:r>
            <a:r>
              <a:rPr lang="en-AU" dirty="0" smtClean="0">
                <a:solidFill>
                  <a:schemeClr val="tx1"/>
                </a:solidFill>
              </a:rPr>
              <a:t>() – polar coordinates</a:t>
            </a:r>
          </a:p>
          <a:p>
            <a:r>
              <a:rPr lang="en-AU" dirty="0" smtClean="0">
                <a:solidFill>
                  <a:schemeClr val="tx1"/>
                </a:solidFill>
              </a:rPr>
              <a:t>Also </a:t>
            </a:r>
            <a:r>
              <a:rPr lang="en-AU" b="1" dirty="0" err="1" smtClean="0">
                <a:solidFill>
                  <a:schemeClr val="tx1"/>
                </a:solidFill>
              </a:rPr>
              <a:t>coord_map</a:t>
            </a:r>
            <a:r>
              <a:rPr lang="en-AU" dirty="0" smtClean="0">
                <a:solidFill>
                  <a:schemeClr val="tx1"/>
                </a:solidFill>
              </a:rPr>
              <a:t>() for map projections and </a:t>
            </a:r>
            <a:r>
              <a:rPr lang="en-AU" b="1" dirty="0" err="1" smtClean="0">
                <a:solidFill>
                  <a:schemeClr val="tx1"/>
                </a:solidFill>
              </a:rPr>
              <a:t>coord_cartesian</a:t>
            </a:r>
            <a:r>
              <a:rPr lang="en-AU" dirty="0" smtClean="0">
                <a:solidFill>
                  <a:schemeClr val="tx1"/>
                </a:solidFill>
              </a:rPr>
              <a:t>(), which is just the default.</a:t>
            </a:r>
            <a:endParaRPr lang="en-AU" dirty="0">
              <a:solidFill>
                <a:schemeClr val="tx1"/>
              </a:solidFill>
            </a:endParaRPr>
          </a:p>
          <a:p>
            <a:endParaRPr lang="en-AU" dirty="0" smtClean="0">
              <a:solidFill>
                <a:schemeClr val="tx1"/>
              </a:solidFill>
            </a:endParaRPr>
          </a:p>
          <a:p>
            <a:endParaRPr lang="en-AU" dirty="0" smtClean="0">
              <a:solidFill>
                <a:schemeClr val="tx1"/>
              </a:solidFill>
            </a:endParaRPr>
          </a:p>
          <a:p>
            <a:endParaRPr lang="en-AU" dirty="0">
              <a:solidFill>
                <a:schemeClr val="tx1"/>
              </a:solidFill>
            </a:endParaRPr>
          </a:p>
          <a:p>
            <a:endParaRPr lang="en-AU" dirty="0" smtClean="0">
              <a:solidFill>
                <a:schemeClr val="tx1"/>
              </a:solidFill>
            </a:endParaRPr>
          </a:p>
          <a:p>
            <a:endParaRPr lang="en-AU" dirty="0">
              <a:solidFill>
                <a:schemeClr val="tx1"/>
              </a:solidFill>
            </a:endParaRPr>
          </a:p>
          <a:p>
            <a:endParaRPr lang="en-AU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52" y="3929114"/>
            <a:ext cx="2403703" cy="22975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5729" y="3929114"/>
            <a:ext cx="2403703" cy="22975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690" y="3929114"/>
            <a:ext cx="2403703" cy="22975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2737" y="6226629"/>
            <a:ext cx="8040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2400" dirty="0" smtClean="0"/>
              <a:t>Try each one!</a:t>
            </a:r>
            <a:endParaRPr lang="en-AU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013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576" y="0"/>
            <a:ext cx="8205737" cy="1356360"/>
          </a:xfrm>
        </p:spPr>
        <p:txBody>
          <a:bodyPr/>
          <a:lstStyle/>
          <a:p>
            <a:r>
              <a:rPr lang="en-AU" dirty="0" smtClean="0">
                <a:solidFill>
                  <a:schemeClr val="tx1"/>
                </a:solidFill>
              </a:rPr>
              <a:t>Adding and changing text</a:t>
            </a:r>
            <a:endParaRPr lang="en-AU" sz="36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4457" y="1051562"/>
            <a:ext cx="8679543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For the plot area, use a </a:t>
            </a:r>
            <a:r>
              <a:rPr lang="en-AU" sz="2400" dirty="0" err="1"/>
              <a:t>geom</a:t>
            </a:r>
            <a:r>
              <a:rPr lang="en-AU" sz="2400" dirty="0"/>
              <a:t>: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geom_text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(label=“text”, x=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xpos,y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ypos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2400" dirty="0"/>
              <a:t>Try each of these steps with </a:t>
            </a:r>
            <a:r>
              <a:rPr lang="en-AU" sz="2400" dirty="0" err="1">
                <a:solidFill>
                  <a:schemeClr val="accent3"/>
                </a:solidFill>
              </a:rPr>
              <a:t>bar_base</a:t>
            </a:r>
            <a:r>
              <a:rPr lang="en-AU" sz="2400" dirty="0" smtClean="0"/>
              <a:t>: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geom_text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(label="hello")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geom_text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(label="hello", x=1)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geom_text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(label="hello", x=1,y=1)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geom_text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(label="hello", x=1,y=1, colour="white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2400" dirty="0" smtClean="0"/>
              <a:t>The title has its own segment;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ggtitle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sz="20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"Title </a:t>
            </a:r>
            <a:r>
              <a:rPr lang="en-AU" sz="20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 goes here"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AU" sz="2000" dirty="0" smtClean="0"/>
          </a:p>
          <a:p>
            <a:r>
              <a:rPr lang="en-AU" sz="2400" dirty="0"/>
              <a:t>Changing axis labels is </a:t>
            </a:r>
            <a:r>
              <a:rPr lang="en-AU" sz="2400" dirty="0" smtClean="0"/>
              <a:t>similar:</a:t>
            </a:r>
          </a:p>
          <a:p>
            <a:r>
              <a:rPr lang="es-E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20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"X axis </a:t>
            </a:r>
            <a:r>
              <a:rPr lang="es-ES" sz="20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s-ES" sz="20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s-E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20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"Y axis </a:t>
            </a:r>
            <a:r>
              <a:rPr lang="es-ES" sz="20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s-ES" sz="20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AU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AU" sz="2000" dirty="0"/>
          </a:p>
          <a:p>
            <a:r>
              <a:rPr lang="en-AU" sz="2400" dirty="0"/>
              <a:t>Try </a:t>
            </a:r>
            <a:r>
              <a:rPr lang="en-AU" sz="2400" dirty="0" smtClean="0"/>
              <a:t>to give</a:t>
            </a:r>
            <a:r>
              <a:rPr lang="en-AU" sz="2400" dirty="0" smtClean="0">
                <a:solidFill>
                  <a:schemeClr val="accent3"/>
                </a:solidFill>
              </a:rPr>
              <a:t> </a:t>
            </a:r>
            <a:r>
              <a:rPr lang="en-AU" sz="2400" dirty="0" err="1" smtClean="0">
                <a:solidFill>
                  <a:schemeClr val="accent3"/>
                </a:solidFill>
              </a:rPr>
              <a:t>bar_base</a:t>
            </a:r>
            <a:r>
              <a:rPr lang="en-AU" sz="2400" dirty="0" smtClean="0">
                <a:solidFill>
                  <a:schemeClr val="accent3"/>
                </a:solidFill>
              </a:rPr>
              <a:t> </a:t>
            </a:r>
            <a:r>
              <a:rPr lang="en-AU" sz="2400" dirty="0" smtClean="0"/>
              <a:t>a unique title and axis labels. </a:t>
            </a:r>
            <a:endParaRPr lang="en-AU" sz="2400" dirty="0"/>
          </a:p>
          <a:p>
            <a:endParaRPr lang="en-AU" sz="2000" dirty="0"/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200039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6247E1-919C-489A-9A7E-BDF54B76A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67" y="226429"/>
            <a:ext cx="7406640" cy="1356360"/>
          </a:xfrm>
        </p:spPr>
        <p:txBody>
          <a:bodyPr/>
          <a:lstStyle/>
          <a:p>
            <a:r>
              <a:rPr lang="en-AU" sz="3200" dirty="0"/>
              <a:t>Induce the viewer to think about the substance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0699B12-096B-47B7-8306-F57AB2686B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06" b="12602"/>
          <a:stretch/>
        </p:blipFill>
        <p:spPr>
          <a:xfrm>
            <a:off x="1207412" y="1470552"/>
            <a:ext cx="6702303" cy="43920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98E1E37-7359-4B5B-B398-42FC43C550F2}"/>
              </a:ext>
            </a:extLst>
          </p:cNvPr>
          <p:cNvSpPr txBox="1"/>
          <p:nvPr/>
        </p:nvSpPr>
        <p:spPr>
          <a:xfrm>
            <a:off x="484710" y="6143672"/>
            <a:ext cx="8462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Example from:</a:t>
            </a:r>
            <a:r>
              <a:rPr lang="en-US" sz="1400" dirty="0">
                <a:solidFill>
                  <a:schemeClr val="tx2"/>
                </a:solidFill>
              </a:rPr>
              <a:t> Mona Chalabi from</a:t>
            </a:r>
          </a:p>
          <a:p>
            <a:r>
              <a:rPr lang="en-US" sz="1400" dirty="0">
                <a:solidFill>
                  <a:schemeClr val="tx2"/>
                </a:solidFill>
                <a:hlinkClick r:id="rId3"/>
              </a:rPr>
              <a:t>http://sites.uci.edu/fmd2017fa/files/2017/05/Illustrator-2.pdf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0987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263" y="362857"/>
            <a:ext cx="7406640" cy="1356360"/>
          </a:xfrm>
        </p:spPr>
        <p:txBody>
          <a:bodyPr/>
          <a:lstStyle/>
          <a:p>
            <a:r>
              <a:rPr lang="en-AU" dirty="0" smtClean="0">
                <a:solidFill>
                  <a:schemeClr val="tx1"/>
                </a:solidFill>
              </a:rPr>
              <a:t>Themes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1899919"/>
            <a:ext cx="3264807" cy="4225109"/>
          </a:xfrm>
        </p:spPr>
        <p:txBody>
          <a:bodyPr>
            <a:noAutofit/>
          </a:bodyPr>
          <a:lstStyle/>
          <a:p>
            <a:pPr marL="34290" indent="0">
              <a:buNone/>
            </a:pPr>
            <a:r>
              <a:rPr lang="en-AU" dirty="0" smtClean="0">
                <a:solidFill>
                  <a:schemeClr val="tx1"/>
                </a:solidFill>
              </a:rPr>
              <a:t>Many existing themes</a:t>
            </a:r>
          </a:p>
          <a:p>
            <a:r>
              <a:rPr lang="en-AU" dirty="0" err="1" smtClean="0">
                <a:solidFill>
                  <a:schemeClr val="tx1"/>
                </a:solidFill>
              </a:rPr>
              <a:t>theme_grey</a:t>
            </a:r>
            <a:r>
              <a:rPr lang="en-AU" dirty="0" smtClean="0">
                <a:solidFill>
                  <a:schemeClr val="tx1"/>
                </a:solidFill>
              </a:rPr>
              <a:t>() (default)</a:t>
            </a:r>
          </a:p>
          <a:p>
            <a:r>
              <a:rPr lang="en-AU" dirty="0" err="1" smtClean="0">
                <a:solidFill>
                  <a:schemeClr val="tx1"/>
                </a:solidFill>
              </a:rPr>
              <a:t>theme_bw</a:t>
            </a:r>
            <a:r>
              <a:rPr lang="en-AU" dirty="0" smtClean="0">
                <a:solidFill>
                  <a:schemeClr val="tx1"/>
                </a:solidFill>
              </a:rPr>
              <a:t>()</a:t>
            </a:r>
          </a:p>
          <a:p>
            <a:r>
              <a:rPr lang="en-AU" dirty="0" err="1" smtClean="0">
                <a:solidFill>
                  <a:schemeClr val="tx1"/>
                </a:solidFill>
              </a:rPr>
              <a:t>theme_linedraw</a:t>
            </a:r>
            <a:r>
              <a:rPr lang="en-AU" dirty="0" smtClean="0">
                <a:solidFill>
                  <a:schemeClr val="tx1"/>
                </a:solidFill>
              </a:rPr>
              <a:t>()</a:t>
            </a:r>
          </a:p>
          <a:p>
            <a:r>
              <a:rPr lang="en-AU" dirty="0" err="1" smtClean="0">
                <a:solidFill>
                  <a:schemeClr val="tx1"/>
                </a:solidFill>
              </a:rPr>
              <a:t>theme_light</a:t>
            </a:r>
            <a:r>
              <a:rPr lang="en-AU" dirty="0" smtClean="0">
                <a:solidFill>
                  <a:schemeClr val="tx1"/>
                </a:solidFill>
              </a:rPr>
              <a:t>()</a:t>
            </a:r>
          </a:p>
          <a:p>
            <a:r>
              <a:rPr lang="en-AU" dirty="0" err="1">
                <a:solidFill>
                  <a:schemeClr val="tx1"/>
                </a:solidFill>
              </a:rPr>
              <a:t>t</a:t>
            </a:r>
            <a:r>
              <a:rPr lang="en-AU" dirty="0" err="1" smtClean="0">
                <a:solidFill>
                  <a:schemeClr val="tx1"/>
                </a:solidFill>
              </a:rPr>
              <a:t>heme_dark</a:t>
            </a:r>
            <a:r>
              <a:rPr lang="en-AU" dirty="0" smtClean="0">
                <a:solidFill>
                  <a:schemeClr val="tx1"/>
                </a:solidFill>
              </a:rPr>
              <a:t>()</a:t>
            </a:r>
          </a:p>
          <a:p>
            <a:r>
              <a:rPr lang="en-AU" dirty="0" err="1" smtClean="0">
                <a:solidFill>
                  <a:schemeClr val="tx1"/>
                </a:solidFill>
              </a:rPr>
              <a:t>theme_minimal</a:t>
            </a:r>
            <a:r>
              <a:rPr lang="en-AU" dirty="0" smtClean="0">
                <a:solidFill>
                  <a:schemeClr val="tx1"/>
                </a:solidFill>
              </a:rPr>
              <a:t>()</a:t>
            </a:r>
          </a:p>
          <a:p>
            <a:r>
              <a:rPr lang="en-AU" dirty="0" err="1" smtClean="0">
                <a:solidFill>
                  <a:schemeClr val="tx1"/>
                </a:solidFill>
              </a:rPr>
              <a:t>theme_classic</a:t>
            </a:r>
            <a:r>
              <a:rPr lang="en-AU" dirty="0" smtClean="0">
                <a:solidFill>
                  <a:schemeClr val="tx1"/>
                </a:solidFill>
              </a:rPr>
              <a:t>()</a:t>
            </a:r>
          </a:p>
          <a:p>
            <a:r>
              <a:rPr lang="en-AU" dirty="0" err="1" smtClean="0">
                <a:solidFill>
                  <a:schemeClr val="tx1"/>
                </a:solidFill>
              </a:rPr>
              <a:t>theme_void</a:t>
            </a:r>
            <a:r>
              <a:rPr lang="en-AU" dirty="0" smtClean="0">
                <a:solidFill>
                  <a:schemeClr val="tx1"/>
                </a:solidFill>
              </a:rPr>
              <a:t>()</a:t>
            </a:r>
            <a:endParaRPr lang="en-AU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371" y="362857"/>
            <a:ext cx="3053598" cy="2918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371" y="3383158"/>
            <a:ext cx="3053598" cy="2918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2737" y="6226629"/>
            <a:ext cx="8040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2400" dirty="0" smtClean="0"/>
              <a:t>Try each one!</a:t>
            </a:r>
            <a:endParaRPr lang="en-AU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703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263" y="362857"/>
            <a:ext cx="7406640" cy="1356360"/>
          </a:xfrm>
        </p:spPr>
        <p:txBody>
          <a:bodyPr/>
          <a:lstStyle/>
          <a:p>
            <a:r>
              <a:rPr lang="en-AU" dirty="0" smtClean="0">
                <a:solidFill>
                  <a:schemeClr val="tx1"/>
                </a:solidFill>
              </a:rPr>
              <a:t>Themes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6639" y="1580606"/>
            <a:ext cx="7285264" cy="867320"/>
          </a:xfrm>
        </p:spPr>
        <p:txBody>
          <a:bodyPr>
            <a:noAutofit/>
          </a:bodyPr>
          <a:lstStyle/>
          <a:p>
            <a:pPr marL="34290" indent="0">
              <a:buNone/>
            </a:pPr>
            <a:r>
              <a:rPr lang="en-AU" sz="2400" dirty="0" smtClean="0">
                <a:solidFill>
                  <a:schemeClr val="tx1"/>
                </a:solidFill>
              </a:rPr>
              <a:t>You can make your own, save it as a variable you can add on. Here’s just one example to play with: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0806" y="5863771"/>
            <a:ext cx="8766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Further education: </a:t>
            </a:r>
          </a:p>
          <a:p>
            <a:r>
              <a:rPr lang="en-AU" dirty="0" smtClean="0"/>
              <a:t>https</a:t>
            </a:r>
            <a:r>
              <a:rPr lang="en-AU" dirty="0"/>
              <a:t>://bookdown.org/rdpeng/RProgDA/building-a-new-theme.html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8812" y="2651578"/>
            <a:ext cx="86795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custom_theme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theme(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AU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AU" sz="16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plot.title</a:t>
            </a:r>
            <a:r>
              <a:rPr lang="en-AU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AU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element_text</a:t>
            </a:r>
            <a:r>
              <a:rPr lang="en-AU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AU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"blue", </a:t>
            </a:r>
            <a:endParaRPr lang="en-AU" sz="16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face </a:t>
            </a:r>
            <a:r>
              <a:rPr lang="en-AU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"bold", size=</a:t>
            </a:r>
            <a:r>
              <a:rPr lang="en-AU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en-AU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(2)), </a:t>
            </a:r>
          </a:p>
          <a:p>
            <a:r>
              <a:rPr lang="en-AU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en-AU" sz="16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panel.grid.major</a:t>
            </a:r>
            <a:r>
              <a:rPr lang="en-AU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AU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element_line</a:t>
            </a:r>
            <a:r>
              <a:rPr lang="en-AU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(colour="red</a:t>
            </a:r>
            <a:r>
              <a:rPr lang="en-AU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AU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</a:t>
            </a:r>
            <a:r>
              <a:rPr lang="en-AU" sz="16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linetype</a:t>
            </a:r>
            <a:r>
              <a:rPr lang="en-AU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"dotted"),</a:t>
            </a:r>
          </a:p>
          <a:p>
            <a:r>
              <a:rPr lang="en-AU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en-AU" sz="16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panel.background</a:t>
            </a:r>
            <a:r>
              <a:rPr lang="en-AU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AU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element_rect</a:t>
            </a:r>
            <a:r>
              <a:rPr lang="en-AU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(fill = "yellow")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AU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point_plot</a:t>
            </a:r>
            <a:r>
              <a:rPr lang="en-AU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AU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ggtitle</a:t>
            </a:r>
            <a:r>
              <a:rPr lang="en-AU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("Your own theme") + </a:t>
            </a:r>
            <a:r>
              <a:rPr lang="en-AU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custom_theme</a:t>
            </a:r>
            <a:endParaRPr lang="en-AU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756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263" y="362857"/>
            <a:ext cx="7406640" cy="1356360"/>
          </a:xfrm>
        </p:spPr>
        <p:txBody>
          <a:bodyPr/>
          <a:lstStyle/>
          <a:p>
            <a:r>
              <a:rPr lang="en-AU" dirty="0" smtClean="0">
                <a:solidFill>
                  <a:schemeClr val="tx1"/>
                </a:solidFill>
              </a:rPr>
              <a:t>Themes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6639" y="1580606"/>
            <a:ext cx="7285264" cy="867320"/>
          </a:xfrm>
        </p:spPr>
        <p:txBody>
          <a:bodyPr>
            <a:noAutofit/>
          </a:bodyPr>
          <a:lstStyle/>
          <a:p>
            <a:pPr marL="34290" indent="0">
              <a:buNone/>
            </a:pPr>
            <a:r>
              <a:rPr lang="en-AU" sz="2400" dirty="0" smtClean="0">
                <a:solidFill>
                  <a:schemeClr val="tx1"/>
                </a:solidFill>
              </a:rPr>
              <a:t>You can make your own, save it as a variable you can add on. Here’s just one example to play with: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0806" y="5863771"/>
            <a:ext cx="8766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Further education: </a:t>
            </a:r>
          </a:p>
          <a:p>
            <a:r>
              <a:rPr lang="en-AU" dirty="0" smtClean="0"/>
              <a:t>https</a:t>
            </a:r>
            <a:r>
              <a:rPr lang="en-AU" dirty="0"/>
              <a:t>://bookdown.org/rdpeng/RProgDA/building-a-new-theme.html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8812" y="2651578"/>
            <a:ext cx="86795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custom_theme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theme(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    </a:t>
            </a:r>
            <a:r>
              <a:rPr lang="en-AU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plot.title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element_text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AU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"blue", </a:t>
            </a:r>
            <a:endParaRPr lang="en-AU" sz="16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face </a:t>
            </a:r>
            <a:r>
              <a:rPr lang="en-AU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"bold", size=</a:t>
            </a:r>
            <a:r>
              <a:rPr lang="en-AU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en-AU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(2)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en-AU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panel.grid.major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element_line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colour="red</a:t>
            </a:r>
            <a:r>
              <a:rPr lang="en-AU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AU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</a:t>
            </a:r>
            <a:r>
              <a:rPr lang="en-AU" sz="16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linetype</a:t>
            </a:r>
            <a:r>
              <a:rPr lang="en-AU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"dotted"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en-AU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panel.background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element_rect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 = "yellow"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AU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point_plot</a:t>
            </a:r>
            <a:r>
              <a:rPr lang="en-AU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AU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ggtitle</a:t>
            </a:r>
            <a:r>
              <a:rPr lang="en-AU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("Your own theme") + </a:t>
            </a:r>
            <a:r>
              <a:rPr lang="en-AU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custom_theme</a:t>
            </a:r>
            <a:endParaRPr lang="en-AU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195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263" y="362857"/>
            <a:ext cx="7406640" cy="1356360"/>
          </a:xfrm>
        </p:spPr>
        <p:txBody>
          <a:bodyPr/>
          <a:lstStyle/>
          <a:p>
            <a:r>
              <a:rPr lang="en-AU" dirty="0" smtClean="0">
                <a:solidFill>
                  <a:schemeClr val="tx1"/>
                </a:solidFill>
              </a:rPr>
              <a:t>Themes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6639" y="1580606"/>
            <a:ext cx="7285264" cy="867320"/>
          </a:xfrm>
        </p:spPr>
        <p:txBody>
          <a:bodyPr>
            <a:noAutofit/>
          </a:bodyPr>
          <a:lstStyle/>
          <a:p>
            <a:pPr marL="34290" indent="0">
              <a:buNone/>
            </a:pPr>
            <a:r>
              <a:rPr lang="en-AU" sz="2400" dirty="0" smtClean="0">
                <a:solidFill>
                  <a:schemeClr val="tx1"/>
                </a:solidFill>
              </a:rPr>
              <a:t>You can make your own, save it as a variable you can add on. Here’s just one example to play with: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0806" y="5863771"/>
            <a:ext cx="8766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Further education: </a:t>
            </a:r>
          </a:p>
          <a:p>
            <a:r>
              <a:rPr lang="en-AU" dirty="0" smtClean="0"/>
              <a:t>https</a:t>
            </a:r>
            <a:r>
              <a:rPr lang="en-AU" dirty="0"/>
              <a:t>://bookdown.org/rdpeng/RProgDA/building-a-new-theme.html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8812" y="2651578"/>
            <a:ext cx="86795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custom_theme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theme(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    </a:t>
            </a:r>
            <a:r>
              <a:rPr lang="en-AU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plot.title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element_text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"blue", </a:t>
            </a:r>
            <a:endParaRPr lang="en-AU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face 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"bold", size=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(2)), 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en-AU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panel.grid.major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element_line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(colour="red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</a:t>
            </a:r>
            <a:r>
              <a:rPr lang="en-AU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linetype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"dotted"),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en-AU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panel.background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element_rect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(fill = "yellow")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</a:t>
            </a: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AU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point_plot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ggtitle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("Your own theme") + 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custom_theme</a:t>
            </a:r>
            <a:endParaRPr lang="en-AU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50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767" y="5702564"/>
            <a:ext cx="1123884" cy="9788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733" y="5702564"/>
            <a:ext cx="1123884" cy="9788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987" y="5674385"/>
            <a:ext cx="1123884" cy="9788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2854" y="5636277"/>
            <a:ext cx="1123884" cy="9788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7349" y="3051410"/>
            <a:ext cx="1256720" cy="10945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4315" y="3016695"/>
            <a:ext cx="1256720" cy="10945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7569" y="2975387"/>
            <a:ext cx="1256720" cy="10945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6436" y="3006019"/>
            <a:ext cx="1256720" cy="10945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88643" y="283476"/>
            <a:ext cx="1254132" cy="109230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15609" y="300917"/>
            <a:ext cx="1254132" cy="109230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88863" y="270791"/>
            <a:ext cx="1254132" cy="109230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97730" y="300917"/>
            <a:ext cx="1254132" cy="109230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46962" y="4384143"/>
            <a:ext cx="1137495" cy="99072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73928" y="4397955"/>
            <a:ext cx="1137495" cy="9907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47182" y="4375307"/>
            <a:ext cx="1137495" cy="99072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56049" y="4427117"/>
            <a:ext cx="1137495" cy="99072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62146" y="1590257"/>
            <a:ext cx="1307127" cy="113846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89112" y="1631565"/>
            <a:ext cx="1307127" cy="113846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862366" y="1626227"/>
            <a:ext cx="1307127" cy="113846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371233" y="1626227"/>
            <a:ext cx="1307127" cy="113846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70395" y="851728"/>
            <a:ext cx="195942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err="1" smtClean="0"/>
              <a:t>geoms</a:t>
            </a:r>
            <a:endParaRPr lang="en-AU" b="1" dirty="0" smtClean="0"/>
          </a:p>
          <a:p>
            <a:endParaRPr lang="en-AU" b="1" dirty="0" smtClean="0"/>
          </a:p>
          <a:p>
            <a:endParaRPr lang="en-AU" dirty="0" smtClean="0"/>
          </a:p>
          <a:p>
            <a:endParaRPr lang="en-AU" dirty="0" smtClean="0"/>
          </a:p>
          <a:p>
            <a:r>
              <a:rPr lang="en-AU" b="1" dirty="0"/>
              <a:t>s</a:t>
            </a:r>
            <a:r>
              <a:rPr lang="en-AU" b="1" dirty="0" smtClean="0"/>
              <a:t>cales and axes</a:t>
            </a:r>
          </a:p>
          <a:p>
            <a:r>
              <a:rPr lang="en-AU" dirty="0" err="1" smtClean="0"/>
              <a:t>scale_y_log</a:t>
            </a:r>
            <a:r>
              <a:rPr lang="en-AU" dirty="0" smtClean="0"/>
              <a:t>()</a:t>
            </a:r>
          </a:p>
          <a:p>
            <a:endParaRPr lang="en-AU" dirty="0" smtClean="0"/>
          </a:p>
          <a:p>
            <a:endParaRPr lang="en-AU" dirty="0"/>
          </a:p>
          <a:p>
            <a:endParaRPr lang="en-AU" dirty="0"/>
          </a:p>
          <a:p>
            <a:r>
              <a:rPr lang="en-AU" b="1" dirty="0" err="1"/>
              <a:t>c</a:t>
            </a:r>
            <a:r>
              <a:rPr lang="en-AU" b="1" dirty="0" err="1" smtClean="0"/>
              <a:t>oords</a:t>
            </a:r>
            <a:endParaRPr lang="en-AU" b="1" dirty="0" smtClean="0"/>
          </a:p>
          <a:p>
            <a:r>
              <a:rPr lang="en-AU" dirty="0" err="1" smtClean="0"/>
              <a:t>coord_equal</a:t>
            </a:r>
            <a:r>
              <a:rPr lang="en-AU" dirty="0" smtClean="0"/>
              <a:t>()</a:t>
            </a:r>
          </a:p>
          <a:p>
            <a:endParaRPr lang="en-AU" dirty="0" smtClean="0"/>
          </a:p>
          <a:p>
            <a:endParaRPr lang="en-AU" dirty="0"/>
          </a:p>
          <a:p>
            <a:r>
              <a:rPr lang="en-AU" b="1" dirty="0" smtClean="0"/>
              <a:t>Adding and changing text</a:t>
            </a:r>
          </a:p>
          <a:p>
            <a:r>
              <a:rPr lang="en-AU" dirty="0" err="1" smtClean="0"/>
              <a:t>geom_text</a:t>
            </a:r>
            <a:r>
              <a:rPr lang="en-AU" dirty="0" smtClean="0"/>
              <a:t>()</a:t>
            </a:r>
          </a:p>
          <a:p>
            <a:endParaRPr lang="en-AU" dirty="0" smtClean="0"/>
          </a:p>
          <a:p>
            <a:endParaRPr lang="en-AU" dirty="0"/>
          </a:p>
          <a:p>
            <a:r>
              <a:rPr lang="en-AU" b="1" dirty="0" smtClean="0"/>
              <a:t>Themes</a:t>
            </a:r>
          </a:p>
          <a:p>
            <a:r>
              <a:rPr lang="en-AU" dirty="0" err="1" smtClean="0"/>
              <a:t>Theme_bw</a:t>
            </a:r>
            <a:r>
              <a:rPr lang="en-AU" dirty="0" smtClean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907397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330200"/>
            <a:ext cx="7406640" cy="1356360"/>
          </a:xfrm>
        </p:spPr>
        <p:txBody>
          <a:bodyPr/>
          <a:lstStyle/>
          <a:p>
            <a:r>
              <a:rPr lang="en-AU" dirty="0" smtClean="0">
                <a:solidFill>
                  <a:schemeClr val="tx1"/>
                </a:solidFill>
              </a:rPr>
              <a:t>Recommended reading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650" y="1760220"/>
            <a:ext cx="3388543" cy="4800600"/>
          </a:xfrm>
        </p:spPr>
        <p:txBody>
          <a:bodyPr>
            <a:normAutofit lnSpcReduction="10000"/>
          </a:bodyPr>
          <a:lstStyle/>
          <a:p>
            <a:r>
              <a:rPr lang="en-AU" sz="1800" dirty="0" err="1">
                <a:solidFill>
                  <a:schemeClr val="tx1"/>
                </a:solidFill>
              </a:rPr>
              <a:t>Tufte</a:t>
            </a:r>
            <a:r>
              <a:rPr lang="en-AU" sz="1800" dirty="0">
                <a:solidFill>
                  <a:schemeClr val="tx1"/>
                </a:solidFill>
              </a:rPr>
              <a:t>, E., &amp; Graves-Morris, P. (2014). The visual display of quantitative information.; </a:t>
            </a:r>
            <a:r>
              <a:rPr lang="en-AU" sz="1800" dirty="0" smtClean="0">
                <a:solidFill>
                  <a:schemeClr val="tx1"/>
                </a:solidFill>
              </a:rPr>
              <a:t>1983</a:t>
            </a:r>
          </a:p>
          <a:p>
            <a:r>
              <a:rPr lang="en-AU" sz="1800" dirty="0" smtClean="0">
                <a:solidFill>
                  <a:schemeClr val="tx1"/>
                </a:solidFill>
              </a:rPr>
              <a:t>Johnston, S. (2014) R Base graphics: an </a:t>
            </a:r>
            <a:r>
              <a:rPr lang="en-AU" sz="1800" dirty="0">
                <a:solidFill>
                  <a:schemeClr val="tx1"/>
                </a:solidFill>
              </a:rPr>
              <a:t>Idiot’s guide</a:t>
            </a:r>
            <a:br>
              <a:rPr lang="en-AU" sz="1800" dirty="0">
                <a:solidFill>
                  <a:schemeClr val="tx1"/>
                </a:solidFill>
              </a:rPr>
            </a:br>
            <a:r>
              <a:rPr lang="en-AU" sz="1200" dirty="0">
                <a:solidFill>
                  <a:schemeClr val="tx1"/>
                </a:solidFill>
                <a:hlinkClick r:id="rId2"/>
              </a:rPr>
              <a:t>http://</a:t>
            </a:r>
            <a:r>
              <a:rPr lang="en-AU" sz="1200" dirty="0" smtClean="0">
                <a:solidFill>
                  <a:schemeClr val="tx1"/>
                </a:solidFill>
                <a:hlinkClick r:id="rId2"/>
              </a:rPr>
              <a:t>rpubs.com/SusanEJohnston/7953</a:t>
            </a:r>
            <a:r>
              <a:rPr lang="en-AU" sz="1200" dirty="0" smtClean="0">
                <a:solidFill>
                  <a:schemeClr val="tx1"/>
                </a:solidFill>
              </a:rPr>
              <a:t> </a:t>
            </a:r>
            <a:endParaRPr lang="en-AU" sz="1800" dirty="0" smtClean="0">
              <a:solidFill>
                <a:schemeClr val="tx1"/>
              </a:solidFill>
            </a:endParaRPr>
          </a:p>
          <a:p>
            <a:r>
              <a:rPr lang="en-AU" sz="1800" dirty="0" smtClean="0">
                <a:solidFill>
                  <a:schemeClr val="tx1"/>
                </a:solidFill>
              </a:rPr>
              <a:t>Wilkinson, L. (2007) The grammar of graphics. </a:t>
            </a:r>
            <a:r>
              <a:rPr lang="en-AU" sz="1800" i="1" dirty="0" smtClean="0">
                <a:solidFill>
                  <a:schemeClr val="tx1"/>
                </a:solidFill>
              </a:rPr>
              <a:t>Journal of statistical software</a:t>
            </a:r>
            <a:r>
              <a:rPr lang="en-AU" sz="1800" dirty="0">
                <a:solidFill>
                  <a:schemeClr val="tx1"/>
                </a:solidFill>
              </a:rPr>
              <a:t> 17(3). </a:t>
            </a:r>
            <a:r>
              <a:rPr lang="en-AU" sz="1800" dirty="0" err="1" smtClean="0">
                <a:solidFill>
                  <a:schemeClr val="tx1"/>
                </a:solidFill>
              </a:rPr>
              <a:t>doi</a:t>
            </a:r>
            <a:r>
              <a:rPr lang="en-AU" sz="1800" dirty="0" smtClean="0">
                <a:solidFill>
                  <a:schemeClr val="tx1"/>
                </a:solidFill>
              </a:rPr>
              <a:t>: </a:t>
            </a:r>
            <a:r>
              <a:rPr lang="en-AU" sz="1800" dirty="0">
                <a:solidFill>
                  <a:schemeClr val="tx1"/>
                </a:solidFill>
              </a:rPr>
              <a:t>10.1002/wics.118</a:t>
            </a:r>
          </a:p>
          <a:p>
            <a:r>
              <a:rPr lang="en-AU" sz="1800" dirty="0">
                <a:solidFill>
                  <a:schemeClr val="tx1"/>
                </a:solidFill>
              </a:rPr>
              <a:t> Wickham, H. (2016). ggplot2: elegant graphics for data analysis. Springer</a:t>
            </a:r>
            <a:r>
              <a:rPr lang="en-AU" sz="1800" dirty="0" smtClean="0">
                <a:solidFill>
                  <a:schemeClr val="tx1"/>
                </a:solidFill>
              </a:rPr>
              <a:t>.</a:t>
            </a:r>
            <a:br>
              <a:rPr lang="en-AU" sz="1800" dirty="0" smtClean="0">
                <a:solidFill>
                  <a:schemeClr val="tx1"/>
                </a:solidFill>
              </a:rPr>
            </a:br>
            <a:r>
              <a:rPr lang="en-AU" sz="1200" dirty="0" smtClean="0">
                <a:solidFill>
                  <a:schemeClr val="tx1"/>
                </a:solidFill>
              </a:rPr>
              <a:t>(ANU library has one copy)</a:t>
            </a:r>
            <a:endParaRPr lang="en-AU" sz="1800" dirty="0"/>
          </a:p>
        </p:txBody>
      </p:sp>
      <p:pic>
        <p:nvPicPr>
          <p:cNvPr id="4" name="Picture 2" descr="Image result for aesthetics comic jok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814" y="1686560"/>
            <a:ext cx="4455959" cy="438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809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what next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201" y="277254"/>
            <a:ext cx="6278176" cy="627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864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907" y="2525486"/>
            <a:ext cx="7406640" cy="1356360"/>
          </a:xfrm>
        </p:spPr>
        <p:txBody>
          <a:bodyPr>
            <a:noAutofit/>
          </a:bodyPr>
          <a:lstStyle/>
          <a:p>
            <a:pPr algn="ctr"/>
            <a:r>
              <a:rPr lang="en-AU" sz="4800" dirty="0" smtClean="0">
                <a:solidFill>
                  <a:schemeClr val="tx1"/>
                </a:solidFill>
              </a:rPr>
              <a:t>Bonus slides: the grammar of graphics</a:t>
            </a:r>
            <a:endParaRPr lang="en-AU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587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960" y="959998"/>
            <a:ext cx="8532556" cy="4038600"/>
          </a:xfrm>
        </p:spPr>
        <p:txBody>
          <a:bodyPr>
            <a:noAutofit/>
          </a:bodyPr>
          <a:lstStyle/>
          <a:p>
            <a:r>
              <a:rPr lang="en-AU" sz="2800" dirty="0" smtClean="0">
                <a:solidFill>
                  <a:schemeClr val="tx1"/>
                </a:solidFill>
              </a:rPr>
              <a:t>Variable = each piece of data we wish to visualise</a:t>
            </a:r>
          </a:p>
          <a:p>
            <a:pPr lvl="1"/>
            <a:r>
              <a:rPr lang="en-AU" sz="2400" dirty="0">
                <a:solidFill>
                  <a:schemeClr val="tx1"/>
                </a:solidFill>
              </a:rPr>
              <a:t> </a:t>
            </a:r>
            <a:r>
              <a:rPr lang="en-AU" sz="2400" dirty="0" smtClean="0">
                <a:solidFill>
                  <a:schemeClr val="tx1"/>
                </a:solidFill>
              </a:rPr>
              <a:t>(</a:t>
            </a:r>
            <a:r>
              <a:rPr lang="en-AU" sz="2400" dirty="0" err="1" smtClean="0">
                <a:solidFill>
                  <a:schemeClr val="tx1"/>
                </a:solidFill>
              </a:rPr>
              <a:t>Varset</a:t>
            </a:r>
            <a:r>
              <a:rPr lang="en-AU" sz="2400" dirty="0" smtClean="0">
                <a:solidFill>
                  <a:schemeClr val="tx1"/>
                </a:solidFill>
              </a:rPr>
              <a:t> </a:t>
            </a:r>
            <a:r>
              <a:rPr lang="en-AU" sz="2400" dirty="0">
                <a:solidFill>
                  <a:schemeClr val="tx1"/>
                </a:solidFill>
              </a:rPr>
              <a:t>is a set of one or more </a:t>
            </a:r>
            <a:r>
              <a:rPr lang="en-AU" sz="2400" dirty="0" smtClean="0">
                <a:solidFill>
                  <a:schemeClr val="tx1"/>
                </a:solidFill>
              </a:rPr>
              <a:t>variables)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45" y="192874"/>
            <a:ext cx="8672052" cy="7671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45" y="1892759"/>
            <a:ext cx="8758674" cy="446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70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960" y="959998"/>
            <a:ext cx="8532556" cy="4038600"/>
          </a:xfrm>
        </p:spPr>
        <p:txBody>
          <a:bodyPr>
            <a:noAutofit/>
          </a:bodyPr>
          <a:lstStyle/>
          <a:p>
            <a:r>
              <a:rPr lang="en-AU" sz="1400" dirty="0" smtClean="0">
                <a:solidFill>
                  <a:schemeClr val="bg1">
                    <a:lumMod val="50000"/>
                  </a:schemeClr>
                </a:solidFill>
              </a:rPr>
              <a:t>Variable = each piece of data we wish to visualise</a:t>
            </a:r>
          </a:p>
          <a:p>
            <a:pPr lvl="1"/>
            <a:r>
              <a:rPr lang="en-AU" sz="1200" dirty="0">
                <a:solidFill>
                  <a:schemeClr val="bg1">
                    <a:lumMod val="50000"/>
                  </a:schemeClr>
                </a:solidFill>
              </a:rPr>
              <a:t> </a:t>
            </a:r>
            <a:r>
              <a:rPr lang="en-AU" sz="12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AU" sz="1200" dirty="0" err="1" smtClean="0">
                <a:solidFill>
                  <a:schemeClr val="bg1">
                    <a:lumMod val="50000"/>
                  </a:schemeClr>
                </a:solidFill>
              </a:rPr>
              <a:t>Varset</a:t>
            </a:r>
            <a:r>
              <a:rPr lang="en-AU" sz="1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AU" sz="1200" dirty="0">
                <a:solidFill>
                  <a:schemeClr val="bg1">
                    <a:lumMod val="50000"/>
                  </a:schemeClr>
                </a:solidFill>
              </a:rPr>
              <a:t>is a set of one or more </a:t>
            </a:r>
            <a:r>
              <a:rPr lang="en-AU" sz="1200" dirty="0" smtClean="0">
                <a:solidFill>
                  <a:schemeClr val="bg1">
                    <a:lumMod val="50000"/>
                  </a:schemeClr>
                </a:solidFill>
              </a:rPr>
              <a:t>variables</a:t>
            </a:r>
            <a:r>
              <a:rPr lang="en-AU" sz="12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AU" sz="12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AU" dirty="0" smtClean="0">
                <a:solidFill>
                  <a:schemeClr val="tx1"/>
                </a:solidFill>
              </a:rPr>
              <a:t>Algebra = combining the </a:t>
            </a:r>
            <a:r>
              <a:rPr lang="en-AU" dirty="0" err="1" smtClean="0">
                <a:solidFill>
                  <a:schemeClr val="tx1"/>
                </a:solidFill>
              </a:rPr>
              <a:t>varset</a:t>
            </a:r>
            <a:r>
              <a:rPr lang="en-AU" dirty="0" smtClean="0">
                <a:solidFill>
                  <a:schemeClr val="tx1"/>
                </a:solidFill>
              </a:rPr>
              <a:t> together.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45" y="192874"/>
            <a:ext cx="8672052" cy="76712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73" y="2057370"/>
            <a:ext cx="3301795" cy="447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3522" y="2255966"/>
            <a:ext cx="2482645" cy="42748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598" y="2255966"/>
            <a:ext cx="2545670" cy="427480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411794" y="2255966"/>
            <a:ext cx="49161" cy="4361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/>
          <p:cNvSpPr/>
          <p:nvPr/>
        </p:nvSpPr>
        <p:spPr>
          <a:xfrm>
            <a:off x="6179573" y="2255966"/>
            <a:ext cx="49161" cy="4361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8099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4C05C8-1F79-41EA-A47D-74AC470A3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67" y="296876"/>
            <a:ext cx="7406640" cy="1356360"/>
          </a:xfrm>
        </p:spPr>
        <p:txBody>
          <a:bodyPr/>
          <a:lstStyle/>
          <a:p>
            <a:r>
              <a:rPr lang="en-GB" sz="4400" dirty="0"/>
              <a:t>A</a:t>
            </a:r>
            <a:r>
              <a:rPr lang="en-AU" sz="4400" dirty="0"/>
              <a:t>void distorting what the data have to say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0D98792-03ED-49E9-926A-643E6A476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32" y="1705040"/>
            <a:ext cx="6802355" cy="43889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5A99695-A392-4A42-A0CD-82ED8866039A}"/>
              </a:ext>
            </a:extLst>
          </p:cNvPr>
          <p:cNvSpPr txBox="1"/>
          <p:nvPr/>
        </p:nvSpPr>
        <p:spPr>
          <a:xfrm>
            <a:off x="1359423" y="6145805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Example from: </a:t>
            </a:r>
            <a:r>
              <a:rPr lang="en-US" sz="1400" dirty="0">
                <a:hlinkClick r:id="rId3"/>
              </a:rPr>
              <a:t>https://m.signalvnoise.com/lets-chart-stop-those-lying-line-charts/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7286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960" y="959998"/>
            <a:ext cx="8532556" cy="4038600"/>
          </a:xfrm>
        </p:spPr>
        <p:txBody>
          <a:bodyPr>
            <a:noAutofit/>
          </a:bodyPr>
          <a:lstStyle/>
          <a:p>
            <a:r>
              <a:rPr lang="en-AU" sz="1200" dirty="0" smtClean="0">
                <a:solidFill>
                  <a:schemeClr val="bg1">
                    <a:lumMod val="50000"/>
                  </a:schemeClr>
                </a:solidFill>
              </a:rPr>
              <a:t>Variable = each piece of data we wish to visualise</a:t>
            </a:r>
          </a:p>
          <a:p>
            <a:pPr lvl="1"/>
            <a:r>
              <a:rPr lang="en-AU" sz="1100" dirty="0">
                <a:solidFill>
                  <a:schemeClr val="bg1">
                    <a:lumMod val="50000"/>
                  </a:schemeClr>
                </a:solidFill>
              </a:rPr>
              <a:t> </a:t>
            </a:r>
            <a:r>
              <a:rPr lang="en-AU" sz="11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AU" sz="1100" dirty="0" err="1" smtClean="0">
                <a:solidFill>
                  <a:schemeClr val="bg1">
                    <a:lumMod val="50000"/>
                  </a:schemeClr>
                </a:solidFill>
              </a:rPr>
              <a:t>Varset</a:t>
            </a:r>
            <a:r>
              <a:rPr lang="en-AU" sz="11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AU" sz="1100" dirty="0">
                <a:solidFill>
                  <a:schemeClr val="bg1">
                    <a:lumMod val="50000"/>
                  </a:schemeClr>
                </a:solidFill>
              </a:rPr>
              <a:t>is a set of one or more </a:t>
            </a:r>
            <a:r>
              <a:rPr lang="en-AU" sz="1100" dirty="0" smtClean="0">
                <a:solidFill>
                  <a:schemeClr val="bg1">
                    <a:lumMod val="50000"/>
                  </a:schemeClr>
                </a:solidFill>
              </a:rPr>
              <a:t>variables</a:t>
            </a:r>
            <a:r>
              <a:rPr lang="en-AU" sz="11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AU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AU" sz="1800" dirty="0" smtClean="0">
                <a:solidFill>
                  <a:schemeClr val="bg1">
                    <a:lumMod val="50000"/>
                  </a:schemeClr>
                </a:solidFill>
              </a:rPr>
              <a:t>Algebra = combining the </a:t>
            </a:r>
            <a:r>
              <a:rPr lang="en-AU" sz="1800" dirty="0" err="1" smtClean="0">
                <a:solidFill>
                  <a:schemeClr val="bg1">
                    <a:lumMod val="50000"/>
                  </a:schemeClr>
                </a:solidFill>
              </a:rPr>
              <a:t>varset</a:t>
            </a:r>
            <a:r>
              <a:rPr lang="en-AU" sz="1800" dirty="0" smtClean="0">
                <a:solidFill>
                  <a:schemeClr val="bg1">
                    <a:lumMod val="50000"/>
                  </a:schemeClr>
                </a:solidFill>
              </a:rPr>
              <a:t> together.</a:t>
            </a:r>
          </a:p>
          <a:p>
            <a:r>
              <a:rPr lang="en-AU" sz="2800" dirty="0" smtClean="0">
                <a:solidFill>
                  <a:schemeClr val="tx1"/>
                </a:solidFill>
              </a:rPr>
              <a:t>Scales = identifying whether it is nominal, ordinal, interval, or ratio (because each one should be plotted differently)</a:t>
            </a:r>
            <a:endParaRPr lang="en-AU" sz="28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45" y="192874"/>
            <a:ext cx="8672052" cy="76712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855" y="3456961"/>
            <a:ext cx="6951974" cy="18229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37187" y="3647768"/>
            <a:ext cx="1602658" cy="1809135"/>
          </a:xfrm>
          <a:prstGeom prst="rect">
            <a:avLst/>
          </a:prstGeom>
          <a:solidFill>
            <a:srgbClr val="FFCA08">
              <a:alpha val="50196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/>
          <p:cNvSpPr/>
          <p:nvPr/>
        </p:nvSpPr>
        <p:spPr>
          <a:xfrm>
            <a:off x="2955184" y="3647767"/>
            <a:ext cx="1469332" cy="1809135"/>
          </a:xfrm>
          <a:prstGeom prst="rect">
            <a:avLst/>
          </a:prstGeom>
          <a:solidFill>
            <a:srgbClr val="F8931D">
              <a:alpha val="50196"/>
            </a:srgb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/>
          <p:cNvSpPr/>
          <p:nvPr/>
        </p:nvSpPr>
        <p:spPr>
          <a:xfrm>
            <a:off x="4439855" y="3647767"/>
            <a:ext cx="1017048" cy="1809135"/>
          </a:xfrm>
          <a:prstGeom prst="rect">
            <a:avLst/>
          </a:prstGeom>
          <a:solidFill>
            <a:schemeClr val="accent5">
              <a:alpha val="50196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/>
          <p:cNvSpPr txBox="1"/>
          <p:nvPr/>
        </p:nvSpPr>
        <p:spPr>
          <a:xfrm>
            <a:off x="1300357" y="5470730"/>
            <a:ext cx="1506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/>
              <a:t>Ratio</a:t>
            </a:r>
          </a:p>
          <a:p>
            <a:pPr algn="ctr"/>
            <a:r>
              <a:rPr lang="en-AU" sz="2000" dirty="0" smtClean="0"/>
              <a:t>(continuous)</a:t>
            </a:r>
            <a:endParaRPr lang="en-AU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03015" y="5470729"/>
            <a:ext cx="1506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/>
              <a:t>Ratio</a:t>
            </a:r>
          </a:p>
          <a:p>
            <a:pPr algn="ctr"/>
            <a:r>
              <a:rPr lang="en-AU" sz="2000" dirty="0" smtClean="0"/>
              <a:t>(continuous)</a:t>
            </a:r>
            <a:endParaRPr lang="en-AU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4325379" y="5456902"/>
            <a:ext cx="15037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/>
              <a:t>Ordinal</a:t>
            </a:r>
          </a:p>
          <a:p>
            <a:pPr algn="ctr"/>
            <a:r>
              <a:rPr lang="en-AU" sz="2000" dirty="0" smtClean="0"/>
              <a:t>(categorical)</a:t>
            </a:r>
            <a:endParaRPr lang="en-AU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6297845" y="3903406"/>
            <a:ext cx="21559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Fun Tip: </a:t>
            </a:r>
            <a:r>
              <a:rPr lang="en-AU" dirty="0" smtClean="0"/>
              <a:t>The order in the factor will be the order in the plot: to change the order in the plot, change the order of the factor AT THIS POINT.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25352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/>
      <p:bldP spid="10" grpId="0"/>
      <p:bldP spid="11" grpId="0"/>
      <p:bldP spid="1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960" y="959998"/>
            <a:ext cx="8532556" cy="4038600"/>
          </a:xfrm>
        </p:spPr>
        <p:txBody>
          <a:bodyPr>
            <a:noAutofit/>
          </a:bodyPr>
          <a:lstStyle/>
          <a:p>
            <a:r>
              <a:rPr lang="en-AU" sz="900" dirty="0" smtClean="0">
                <a:solidFill>
                  <a:schemeClr val="bg1">
                    <a:lumMod val="50000"/>
                  </a:schemeClr>
                </a:solidFill>
              </a:rPr>
              <a:t>Variable = each piece of data we wish to visualise</a:t>
            </a:r>
          </a:p>
          <a:p>
            <a:pPr lvl="1"/>
            <a:r>
              <a:rPr lang="en-AU" sz="800" dirty="0">
                <a:solidFill>
                  <a:schemeClr val="bg1">
                    <a:lumMod val="50000"/>
                  </a:schemeClr>
                </a:solidFill>
              </a:rPr>
              <a:t> </a:t>
            </a:r>
            <a:r>
              <a:rPr lang="en-AU" sz="8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AU" sz="800" dirty="0" err="1" smtClean="0">
                <a:solidFill>
                  <a:schemeClr val="bg1">
                    <a:lumMod val="50000"/>
                  </a:schemeClr>
                </a:solidFill>
              </a:rPr>
              <a:t>Varset</a:t>
            </a:r>
            <a:r>
              <a:rPr lang="en-AU" sz="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AU" sz="800" dirty="0">
                <a:solidFill>
                  <a:schemeClr val="bg1">
                    <a:lumMod val="50000"/>
                  </a:schemeClr>
                </a:solidFill>
              </a:rPr>
              <a:t>is a set of one or more </a:t>
            </a:r>
            <a:r>
              <a:rPr lang="en-AU" sz="800" dirty="0" smtClean="0">
                <a:solidFill>
                  <a:schemeClr val="bg1">
                    <a:lumMod val="50000"/>
                  </a:schemeClr>
                </a:solidFill>
              </a:rPr>
              <a:t>variables</a:t>
            </a:r>
            <a:r>
              <a:rPr lang="en-AU" sz="8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AU" sz="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AU" sz="1100" dirty="0" smtClean="0">
                <a:solidFill>
                  <a:schemeClr val="bg1">
                    <a:lumMod val="50000"/>
                  </a:schemeClr>
                </a:solidFill>
              </a:rPr>
              <a:t>Algebra = combining the </a:t>
            </a:r>
            <a:r>
              <a:rPr lang="en-AU" sz="1100" dirty="0" err="1" smtClean="0">
                <a:solidFill>
                  <a:schemeClr val="bg1">
                    <a:lumMod val="50000"/>
                  </a:schemeClr>
                </a:solidFill>
              </a:rPr>
              <a:t>varset</a:t>
            </a:r>
            <a:r>
              <a:rPr lang="en-AU" sz="1100" dirty="0" smtClean="0">
                <a:solidFill>
                  <a:schemeClr val="bg1">
                    <a:lumMod val="50000"/>
                  </a:schemeClr>
                </a:solidFill>
              </a:rPr>
              <a:t> together.</a:t>
            </a:r>
          </a:p>
          <a:p>
            <a:r>
              <a:rPr lang="en-AU" sz="1600" dirty="0" smtClean="0">
                <a:solidFill>
                  <a:schemeClr val="bg1">
                    <a:lumMod val="50000"/>
                  </a:schemeClr>
                </a:solidFill>
              </a:rPr>
              <a:t>Scales = identifying whether it is nominal, ordinal, interval, or ratio (because each one should be plotted differently)</a:t>
            </a:r>
          </a:p>
          <a:p>
            <a:r>
              <a:rPr lang="en-AU" sz="2400" dirty="0" smtClean="0">
                <a:solidFill>
                  <a:schemeClr val="tx1"/>
                </a:solidFill>
              </a:rPr>
              <a:t>Statistics = receives a </a:t>
            </a:r>
            <a:r>
              <a:rPr lang="en-AU" sz="2400" dirty="0" err="1" smtClean="0">
                <a:solidFill>
                  <a:schemeClr val="tx1"/>
                </a:solidFill>
              </a:rPr>
              <a:t>varset</a:t>
            </a:r>
            <a:r>
              <a:rPr lang="en-AU" sz="2400" dirty="0" smtClean="0">
                <a:solidFill>
                  <a:schemeClr val="tx1"/>
                </a:solidFill>
              </a:rPr>
              <a:t>, computes statistical summaries, and outputs another </a:t>
            </a:r>
            <a:r>
              <a:rPr lang="en-AU" sz="2400" dirty="0" err="1" smtClean="0">
                <a:solidFill>
                  <a:schemeClr val="tx1"/>
                </a:solidFill>
              </a:rPr>
              <a:t>varset</a:t>
            </a:r>
            <a:r>
              <a:rPr lang="en-AU" sz="2400" dirty="0" smtClean="0">
                <a:solidFill>
                  <a:schemeClr val="tx1"/>
                </a:solidFill>
              </a:rPr>
              <a:t> (e.g. means, medians, correlations…)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45" y="192874"/>
            <a:ext cx="8672052" cy="7671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0" y="3644855"/>
            <a:ext cx="3724582" cy="27074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73367" t="78906" b="2650"/>
          <a:stretch/>
        </p:blipFill>
        <p:spPr>
          <a:xfrm>
            <a:off x="4139381" y="4215378"/>
            <a:ext cx="1189703" cy="9733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2727" y="3201583"/>
            <a:ext cx="3495970" cy="28461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39381" y="5999533"/>
            <a:ext cx="48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Fun Tip: </a:t>
            </a:r>
            <a:r>
              <a:rPr lang="en-AU" dirty="0" smtClean="0"/>
              <a:t>For most statistics, you can do this manually beforehand, or let </a:t>
            </a:r>
            <a:r>
              <a:rPr lang="en-AU" dirty="0" err="1" smtClean="0"/>
              <a:t>ggplot</a:t>
            </a:r>
            <a:r>
              <a:rPr lang="en-AU" dirty="0" smtClean="0"/>
              <a:t> do it for you.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00192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960" y="959998"/>
            <a:ext cx="8532556" cy="4038600"/>
          </a:xfrm>
        </p:spPr>
        <p:txBody>
          <a:bodyPr>
            <a:noAutofit/>
          </a:bodyPr>
          <a:lstStyle/>
          <a:p>
            <a:r>
              <a:rPr lang="en-AU" sz="500" dirty="0" smtClean="0">
                <a:solidFill>
                  <a:schemeClr val="bg1">
                    <a:lumMod val="50000"/>
                  </a:schemeClr>
                </a:solidFill>
              </a:rPr>
              <a:t>Variable = each piece of data we wish to visualise</a:t>
            </a:r>
          </a:p>
          <a:p>
            <a:pPr lvl="1"/>
            <a:r>
              <a:rPr lang="en-AU" sz="400" dirty="0">
                <a:solidFill>
                  <a:schemeClr val="bg1">
                    <a:lumMod val="50000"/>
                  </a:schemeClr>
                </a:solidFill>
              </a:rPr>
              <a:t> </a:t>
            </a:r>
            <a:r>
              <a:rPr lang="en-AU" sz="4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AU" sz="400" dirty="0" err="1" smtClean="0">
                <a:solidFill>
                  <a:schemeClr val="bg1">
                    <a:lumMod val="50000"/>
                  </a:schemeClr>
                </a:solidFill>
              </a:rPr>
              <a:t>Varset</a:t>
            </a:r>
            <a:r>
              <a:rPr lang="en-AU" sz="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AU" sz="400" dirty="0">
                <a:solidFill>
                  <a:schemeClr val="bg1">
                    <a:lumMod val="50000"/>
                  </a:schemeClr>
                </a:solidFill>
              </a:rPr>
              <a:t>is a set of one or more </a:t>
            </a:r>
            <a:r>
              <a:rPr lang="en-AU" sz="400" dirty="0" smtClean="0">
                <a:solidFill>
                  <a:schemeClr val="bg1">
                    <a:lumMod val="50000"/>
                  </a:schemeClr>
                </a:solidFill>
              </a:rPr>
              <a:t>variables</a:t>
            </a:r>
            <a:r>
              <a:rPr lang="en-AU" sz="4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AU" sz="4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AU" sz="800" dirty="0" smtClean="0">
                <a:solidFill>
                  <a:schemeClr val="bg1">
                    <a:lumMod val="50000"/>
                  </a:schemeClr>
                </a:solidFill>
              </a:rPr>
              <a:t>Algebra = combining the </a:t>
            </a:r>
            <a:r>
              <a:rPr lang="en-AU" sz="800" dirty="0" err="1" smtClean="0">
                <a:solidFill>
                  <a:schemeClr val="bg1">
                    <a:lumMod val="50000"/>
                  </a:schemeClr>
                </a:solidFill>
              </a:rPr>
              <a:t>varset</a:t>
            </a:r>
            <a:r>
              <a:rPr lang="en-AU" sz="800" dirty="0" smtClean="0">
                <a:solidFill>
                  <a:schemeClr val="bg1">
                    <a:lumMod val="50000"/>
                  </a:schemeClr>
                </a:solidFill>
              </a:rPr>
              <a:t> together.</a:t>
            </a:r>
          </a:p>
          <a:p>
            <a:r>
              <a:rPr lang="en-AU" sz="1050" dirty="0" smtClean="0">
                <a:solidFill>
                  <a:schemeClr val="bg1">
                    <a:lumMod val="50000"/>
                  </a:schemeClr>
                </a:solidFill>
              </a:rPr>
              <a:t>Scales = identifying whether it is nominal, ordinal, interval, or ratio (because each one should be plotted differently)</a:t>
            </a:r>
          </a:p>
          <a:p>
            <a:r>
              <a:rPr lang="en-AU" sz="1400" dirty="0" smtClean="0">
                <a:solidFill>
                  <a:schemeClr val="bg1">
                    <a:lumMod val="50000"/>
                  </a:schemeClr>
                </a:solidFill>
              </a:rPr>
              <a:t>Statistics = receives a </a:t>
            </a:r>
            <a:r>
              <a:rPr lang="en-AU" sz="1400" dirty="0" err="1" smtClean="0">
                <a:solidFill>
                  <a:schemeClr val="bg1">
                    <a:lumMod val="50000"/>
                  </a:schemeClr>
                </a:solidFill>
              </a:rPr>
              <a:t>varset</a:t>
            </a:r>
            <a:r>
              <a:rPr lang="en-AU" sz="1400" dirty="0" smtClean="0">
                <a:solidFill>
                  <a:schemeClr val="bg1">
                    <a:lumMod val="50000"/>
                  </a:schemeClr>
                </a:solidFill>
              </a:rPr>
              <a:t>, computes statistical summaries, and outputs another </a:t>
            </a:r>
            <a:r>
              <a:rPr lang="en-AU" sz="1400" dirty="0" err="1" smtClean="0">
                <a:solidFill>
                  <a:schemeClr val="bg1">
                    <a:lumMod val="50000"/>
                  </a:schemeClr>
                </a:solidFill>
              </a:rPr>
              <a:t>varset</a:t>
            </a:r>
            <a:r>
              <a:rPr lang="en-AU" sz="1400" dirty="0" smtClean="0">
                <a:solidFill>
                  <a:schemeClr val="bg1">
                    <a:lumMod val="50000"/>
                  </a:schemeClr>
                </a:solidFill>
              </a:rPr>
              <a:t> (e.g. means, medians, correlations…)</a:t>
            </a:r>
          </a:p>
          <a:p>
            <a:r>
              <a:rPr lang="en-AU" dirty="0" smtClean="0">
                <a:solidFill>
                  <a:schemeClr val="tx1"/>
                </a:solidFill>
              </a:rPr>
              <a:t>Geometry = </a:t>
            </a:r>
            <a:r>
              <a:rPr lang="en-AU" sz="1800" dirty="0" smtClean="0">
                <a:solidFill>
                  <a:schemeClr val="tx1"/>
                </a:solidFill>
              </a:rPr>
              <a:t>graphing functions </a:t>
            </a:r>
            <a:r>
              <a:rPr lang="en-AU" sz="1800" dirty="0" err="1" smtClean="0">
                <a:solidFill>
                  <a:schemeClr val="tx1"/>
                </a:solidFill>
              </a:rPr>
              <a:t>injectively</a:t>
            </a:r>
            <a:r>
              <a:rPr lang="en-AU" sz="1800" dirty="0" smtClean="0">
                <a:solidFill>
                  <a:schemeClr val="tx1"/>
                </a:solidFill>
              </a:rPr>
              <a:t> map an </a:t>
            </a:r>
            <a:r>
              <a:rPr lang="en-AU" sz="1800" i="1" dirty="0" smtClean="0">
                <a:solidFill>
                  <a:schemeClr val="tx1"/>
                </a:solidFill>
              </a:rPr>
              <a:t>m</a:t>
            </a:r>
            <a:r>
              <a:rPr lang="en-AU" sz="1800" dirty="0" smtClean="0">
                <a:solidFill>
                  <a:schemeClr val="tx1"/>
                </a:solidFill>
              </a:rPr>
              <a:t>-dimensional bounded region to an </a:t>
            </a:r>
            <a:r>
              <a:rPr lang="en-AU" sz="1800" i="1" dirty="0" smtClean="0">
                <a:solidFill>
                  <a:schemeClr val="tx1"/>
                </a:solidFill>
              </a:rPr>
              <a:t>n</a:t>
            </a:r>
            <a:r>
              <a:rPr lang="en-AU" sz="1800" dirty="0" smtClean="0">
                <a:solidFill>
                  <a:schemeClr val="tx1"/>
                </a:solidFill>
              </a:rPr>
              <a:t>-dimensional real space</a:t>
            </a:r>
            <a:endParaRPr lang="en-AU" sz="18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45" y="192874"/>
            <a:ext cx="8672052" cy="7671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60" y="3418464"/>
            <a:ext cx="3712278" cy="31602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21979" y="3418464"/>
            <a:ext cx="3578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AKA the extent of the plot</a:t>
            </a:r>
            <a:endParaRPr lang="en-AU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632337" y="4499749"/>
            <a:ext cx="40685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Fun Tip: </a:t>
            </a:r>
            <a:r>
              <a:rPr lang="en-AU" dirty="0" err="1" smtClean="0"/>
              <a:t>ggplot</a:t>
            </a:r>
            <a:r>
              <a:rPr lang="en-AU" dirty="0" smtClean="0"/>
              <a:t> plots the data AFTER this. So if you manually change the axes, you change the plot fundamentally (not just plotting everything and shrinking the window down).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959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960" y="959998"/>
            <a:ext cx="8532556" cy="4038600"/>
          </a:xfrm>
        </p:spPr>
        <p:txBody>
          <a:bodyPr>
            <a:noAutofit/>
          </a:bodyPr>
          <a:lstStyle/>
          <a:p>
            <a:r>
              <a:rPr lang="en-AU" sz="200" dirty="0" smtClean="0">
                <a:solidFill>
                  <a:schemeClr val="bg1">
                    <a:lumMod val="50000"/>
                  </a:schemeClr>
                </a:solidFill>
              </a:rPr>
              <a:t>Variable = each piece of data we wish to visualise</a:t>
            </a:r>
          </a:p>
          <a:p>
            <a:pPr lvl="1"/>
            <a:r>
              <a:rPr lang="en-AU" sz="100" dirty="0">
                <a:solidFill>
                  <a:schemeClr val="bg1">
                    <a:lumMod val="50000"/>
                  </a:schemeClr>
                </a:solidFill>
              </a:rPr>
              <a:t> </a:t>
            </a:r>
            <a:r>
              <a:rPr lang="en-AU" sz="1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AU" sz="100" dirty="0" err="1" smtClean="0">
                <a:solidFill>
                  <a:schemeClr val="bg1">
                    <a:lumMod val="50000"/>
                  </a:schemeClr>
                </a:solidFill>
              </a:rPr>
              <a:t>Varset</a:t>
            </a:r>
            <a:r>
              <a:rPr lang="en-AU" sz="1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AU" sz="100" dirty="0">
                <a:solidFill>
                  <a:schemeClr val="bg1">
                    <a:lumMod val="50000"/>
                  </a:schemeClr>
                </a:solidFill>
              </a:rPr>
              <a:t>is a set of one or more </a:t>
            </a:r>
            <a:r>
              <a:rPr lang="en-AU" sz="100" dirty="0" smtClean="0">
                <a:solidFill>
                  <a:schemeClr val="bg1">
                    <a:lumMod val="50000"/>
                  </a:schemeClr>
                </a:solidFill>
              </a:rPr>
              <a:t>variables</a:t>
            </a:r>
            <a:r>
              <a:rPr lang="en-AU" sz="1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AU" sz="1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AU" sz="500" dirty="0" smtClean="0">
                <a:solidFill>
                  <a:schemeClr val="bg1">
                    <a:lumMod val="50000"/>
                  </a:schemeClr>
                </a:solidFill>
              </a:rPr>
              <a:t>Algebra = combining the </a:t>
            </a:r>
            <a:r>
              <a:rPr lang="en-AU" sz="500" dirty="0" err="1" smtClean="0">
                <a:solidFill>
                  <a:schemeClr val="bg1">
                    <a:lumMod val="50000"/>
                  </a:schemeClr>
                </a:solidFill>
              </a:rPr>
              <a:t>varset</a:t>
            </a:r>
            <a:r>
              <a:rPr lang="en-AU" sz="500" dirty="0" smtClean="0">
                <a:solidFill>
                  <a:schemeClr val="bg1">
                    <a:lumMod val="50000"/>
                  </a:schemeClr>
                </a:solidFill>
              </a:rPr>
              <a:t> together.</a:t>
            </a:r>
          </a:p>
          <a:p>
            <a:r>
              <a:rPr lang="en-AU" sz="800" dirty="0" smtClean="0">
                <a:solidFill>
                  <a:schemeClr val="bg1">
                    <a:lumMod val="50000"/>
                  </a:schemeClr>
                </a:solidFill>
              </a:rPr>
              <a:t>Scales = identifying whether it is nominal, ordinal, interval, or ratio (because each one should be plotted differently)</a:t>
            </a:r>
          </a:p>
          <a:p>
            <a:r>
              <a:rPr lang="en-AU" sz="1050" dirty="0" smtClean="0">
                <a:solidFill>
                  <a:schemeClr val="bg1">
                    <a:lumMod val="50000"/>
                  </a:schemeClr>
                </a:solidFill>
              </a:rPr>
              <a:t>Statistics = receives a </a:t>
            </a:r>
            <a:r>
              <a:rPr lang="en-AU" sz="1050" dirty="0" err="1" smtClean="0">
                <a:solidFill>
                  <a:schemeClr val="bg1">
                    <a:lumMod val="50000"/>
                  </a:schemeClr>
                </a:solidFill>
              </a:rPr>
              <a:t>varset</a:t>
            </a:r>
            <a:r>
              <a:rPr lang="en-AU" sz="1050" dirty="0" smtClean="0">
                <a:solidFill>
                  <a:schemeClr val="bg1">
                    <a:lumMod val="50000"/>
                  </a:schemeClr>
                </a:solidFill>
              </a:rPr>
              <a:t>, computes statistical summaries, and outputs another </a:t>
            </a:r>
            <a:r>
              <a:rPr lang="en-AU" sz="1050" dirty="0" err="1" smtClean="0">
                <a:solidFill>
                  <a:schemeClr val="bg1">
                    <a:lumMod val="50000"/>
                  </a:schemeClr>
                </a:solidFill>
              </a:rPr>
              <a:t>varset</a:t>
            </a:r>
            <a:r>
              <a:rPr lang="en-AU" sz="1050" dirty="0" smtClean="0">
                <a:solidFill>
                  <a:schemeClr val="bg1">
                    <a:lumMod val="50000"/>
                  </a:schemeClr>
                </a:solidFill>
              </a:rPr>
              <a:t> (e.g. means, medians, correlations…)</a:t>
            </a:r>
          </a:p>
          <a:p>
            <a:r>
              <a:rPr lang="en-AU" sz="1400" dirty="0" smtClean="0">
                <a:solidFill>
                  <a:schemeClr val="bg1">
                    <a:lumMod val="50000"/>
                  </a:schemeClr>
                </a:solidFill>
              </a:rPr>
              <a:t>Geometry = graphing functions </a:t>
            </a:r>
            <a:r>
              <a:rPr lang="en-AU" sz="1400" dirty="0" err="1" smtClean="0">
                <a:solidFill>
                  <a:schemeClr val="bg1">
                    <a:lumMod val="50000"/>
                  </a:schemeClr>
                </a:solidFill>
              </a:rPr>
              <a:t>injectively</a:t>
            </a:r>
            <a:r>
              <a:rPr lang="en-AU" sz="1400" dirty="0" smtClean="0">
                <a:solidFill>
                  <a:schemeClr val="bg1">
                    <a:lumMod val="50000"/>
                  </a:schemeClr>
                </a:solidFill>
              </a:rPr>
              <a:t> map an </a:t>
            </a:r>
            <a:r>
              <a:rPr lang="en-AU" sz="1400" i="1" dirty="0" smtClean="0">
                <a:solidFill>
                  <a:schemeClr val="bg1">
                    <a:lumMod val="50000"/>
                  </a:schemeClr>
                </a:solidFill>
              </a:rPr>
              <a:t>m</a:t>
            </a:r>
            <a:r>
              <a:rPr lang="en-AU" sz="1400" dirty="0" smtClean="0">
                <a:solidFill>
                  <a:schemeClr val="bg1">
                    <a:lumMod val="50000"/>
                  </a:schemeClr>
                </a:solidFill>
              </a:rPr>
              <a:t>-dimensional bounded region to an </a:t>
            </a:r>
            <a:r>
              <a:rPr lang="en-AU" sz="1400" i="1" dirty="0" smtClean="0">
                <a:solidFill>
                  <a:schemeClr val="bg1">
                    <a:lumMod val="50000"/>
                  </a:schemeClr>
                </a:solidFill>
              </a:rPr>
              <a:t>n</a:t>
            </a:r>
            <a:r>
              <a:rPr lang="en-AU" sz="1400" dirty="0" smtClean="0">
                <a:solidFill>
                  <a:schemeClr val="bg1">
                    <a:lumMod val="50000"/>
                  </a:schemeClr>
                </a:solidFill>
              </a:rPr>
              <a:t>-dimensional real space</a:t>
            </a:r>
          </a:p>
          <a:p>
            <a:r>
              <a:rPr lang="en-AU" dirty="0" smtClean="0">
                <a:solidFill>
                  <a:schemeClr val="tx1"/>
                </a:solidFill>
              </a:rPr>
              <a:t>Coordinates = Cartesian coordinates. ‘</a:t>
            </a:r>
            <a:r>
              <a:rPr lang="en-AU" dirty="0" err="1" smtClean="0">
                <a:solidFill>
                  <a:schemeClr val="tx1"/>
                </a:solidFill>
              </a:rPr>
              <a:t>nuff</a:t>
            </a:r>
            <a:r>
              <a:rPr lang="en-AU" dirty="0" smtClean="0">
                <a:solidFill>
                  <a:schemeClr val="tx1"/>
                </a:solidFill>
              </a:rPr>
              <a:t> said.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45" y="192874"/>
            <a:ext cx="8672052" cy="76712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60" y="3134185"/>
            <a:ext cx="5700866" cy="35054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64826" y="5683045"/>
            <a:ext cx="27038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Image source: </a:t>
            </a:r>
            <a:r>
              <a:rPr lang="en-AU" sz="1200" dirty="0">
                <a:hlinkClick r:id="rId5"/>
              </a:rPr>
              <a:t>https://</a:t>
            </a:r>
            <a:r>
              <a:rPr lang="en-AU" sz="1200" dirty="0" smtClean="0">
                <a:hlinkClick r:id="rId5"/>
              </a:rPr>
              <a:t>naiadseye.files.wordpress.com/2014/10/euclidean-udnerstand-e1414490051530.png?w=470&amp;h=289</a:t>
            </a:r>
            <a:r>
              <a:rPr lang="en-AU" sz="1200" dirty="0" smtClean="0"/>
              <a:t> 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3750769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960" y="959998"/>
            <a:ext cx="8532556" cy="4038600"/>
          </a:xfrm>
        </p:spPr>
        <p:txBody>
          <a:bodyPr>
            <a:noAutofit/>
          </a:bodyPr>
          <a:lstStyle/>
          <a:p>
            <a:r>
              <a:rPr lang="en-AU" sz="100" dirty="0" smtClean="0">
                <a:solidFill>
                  <a:schemeClr val="bg1">
                    <a:lumMod val="50000"/>
                  </a:schemeClr>
                </a:solidFill>
              </a:rPr>
              <a:t>Variable = each piece of data we wish to visualise</a:t>
            </a:r>
          </a:p>
          <a:p>
            <a:pPr lvl="1"/>
            <a:r>
              <a:rPr lang="en-AU" sz="100" dirty="0">
                <a:solidFill>
                  <a:schemeClr val="bg1">
                    <a:lumMod val="50000"/>
                  </a:schemeClr>
                </a:solidFill>
              </a:rPr>
              <a:t> </a:t>
            </a:r>
            <a:r>
              <a:rPr lang="en-AU" sz="1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AU" sz="100" dirty="0" err="1" smtClean="0">
                <a:solidFill>
                  <a:schemeClr val="bg1">
                    <a:lumMod val="50000"/>
                  </a:schemeClr>
                </a:solidFill>
              </a:rPr>
              <a:t>Varset</a:t>
            </a:r>
            <a:r>
              <a:rPr lang="en-AU" sz="1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AU" sz="100" dirty="0">
                <a:solidFill>
                  <a:schemeClr val="bg1">
                    <a:lumMod val="50000"/>
                  </a:schemeClr>
                </a:solidFill>
              </a:rPr>
              <a:t>is a set of one or more </a:t>
            </a:r>
            <a:r>
              <a:rPr lang="en-AU" sz="100" dirty="0" smtClean="0">
                <a:solidFill>
                  <a:schemeClr val="bg1">
                    <a:lumMod val="50000"/>
                  </a:schemeClr>
                </a:solidFill>
              </a:rPr>
              <a:t>variables</a:t>
            </a:r>
            <a:r>
              <a:rPr lang="en-AU" sz="1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AU" sz="1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AU" sz="400" dirty="0" smtClean="0">
                <a:solidFill>
                  <a:schemeClr val="bg1">
                    <a:lumMod val="50000"/>
                  </a:schemeClr>
                </a:solidFill>
              </a:rPr>
              <a:t>Algebra = combining the </a:t>
            </a:r>
            <a:r>
              <a:rPr lang="en-AU" sz="400" dirty="0" err="1" smtClean="0">
                <a:solidFill>
                  <a:schemeClr val="bg1">
                    <a:lumMod val="50000"/>
                  </a:schemeClr>
                </a:solidFill>
              </a:rPr>
              <a:t>varset</a:t>
            </a:r>
            <a:r>
              <a:rPr lang="en-AU" sz="400" dirty="0" smtClean="0">
                <a:solidFill>
                  <a:schemeClr val="bg1">
                    <a:lumMod val="50000"/>
                  </a:schemeClr>
                </a:solidFill>
              </a:rPr>
              <a:t> together.</a:t>
            </a:r>
          </a:p>
          <a:p>
            <a:r>
              <a:rPr lang="en-AU" sz="700" dirty="0" smtClean="0">
                <a:solidFill>
                  <a:schemeClr val="bg1">
                    <a:lumMod val="50000"/>
                  </a:schemeClr>
                </a:solidFill>
              </a:rPr>
              <a:t>Scales = identifying whether it is nominal, ordinal, interval, or ratio (because each one should be plotted differently)</a:t>
            </a:r>
          </a:p>
          <a:p>
            <a:r>
              <a:rPr lang="en-AU" sz="1000" dirty="0" smtClean="0">
                <a:solidFill>
                  <a:schemeClr val="bg1">
                    <a:lumMod val="50000"/>
                  </a:schemeClr>
                </a:solidFill>
              </a:rPr>
              <a:t>Statistics = receives a </a:t>
            </a:r>
            <a:r>
              <a:rPr lang="en-AU" sz="1000" dirty="0" err="1" smtClean="0">
                <a:solidFill>
                  <a:schemeClr val="bg1">
                    <a:lumMod val="50000"/>
                  </a:schemeClr>
                </a:solidFill>
              </a:rPr>
              <a:t>varset</a:t>
            </a:r>
            <a:r>
              <a:rPr lang="en-AU" sz="1000" dirty="0" smtClean="0">
                <a:solidFill>
                  <a:schemeClr val="bg1">
                    <a:lumMod val="50000"/>
                  </a:schemeClr>
                </a:solidFill>
              </a:rPr>
              <a:t>, computes statistical summaries, and outputs another </a:t>
            </a:r>
            <a:r>
              <a:rPr lang="en-AU" sz="1000" dirty="0" err="1" smtClean="0">
                <a:solidFill>
                  <a:schemeClr val="bg1">
                    <a:lumMod val="50000"/>
                  </a:schemeClr>
                </a:solidFill>
              </a:rPr>
              <a:t>varset</a:t>
            </a:r>
            <a:r>
              <a:rPr lang="en-AU" sz="1000" dirty="0" smtClean="0">
                <a:solidFill>
                  <a:schemeClr val="bg1">
                    <a:lumMod val="50000"/>
                  </a:schemeClr>
                </a:solidFill>
              </a:rPr>
              <a:t> (e.g. means, medians, correlations…)</a:t>
            </a:r>
          </a:p>
          <a:p>
            <a:r>
              <a:rPr lang="en-AU" sz="1200" dirty="0" smtClean="0">
                <a:solidFill>
                  <a:schemeClr val="bg1">
                    <a:lumMod val="50000"/>
                  </a:schemeClr>
                </a:solidFill>
              </a:rPr>
              <a:t>Geometry = graphing functions </a:t>
            </a:r>
            <a:r>
              <a:rPr lang="en-AU" sz="1200" dirty="0" err="1" smtClean="0">
                <a:solidFill>
                  <a:schemeClr val="bg1">
                    <a:lumMod val="50000"/>
                  </a:schemeClr>
                </a:solidFill>
              </a:rPr>
              <a:t>injectively</a:t>
            </a:r>
            <a:r>
              <a:rPr lang="en-AU" sz="1200" dirty="0" smtClean="0">
                <a:solidFill>
                  <a:schemeClr val="bg1">
                    <a:lumMod val="50000"/>
                  </a:schemeClr>
                </a:solidFill>
              </a:rPr>
              <a:t> map an </a:t>
            </a:r>
            <a:r>
              <a:rPr lang="en-AU" sz="1200" i="1" dirty="0" smtClean="0">
                <a:solidFill>
                  <a:schemeClr val="bg1">
                    <a:lumMod val="50000"/>
                  </a:schemeClr>
                </a:solidFill>
              </a:rPr>
              <a:t>m</a:t>
            </a:r>
            <a:r>
              <a:rPr lang="en-AU" sz="1200" dirty="0" smtClean="0">
                <a:solidFill>
                  <a:schemeClr val="bg1">
                    <a:lumMod val="50000"/>
                  </a:schemeClr>
                </a:solidFill>
              </a:rPr>
              <a:t>-dimensional bounded region to an </a:t>
            </a:r>
            <a:r>
              <a:rPr lang="en-AU" sz="1200" i="1" dirty="0" smtClean="0">
                <a:solidFill>
                  <a:schemeClr val="bg1">
                    <a:lumMod val="50000"/>
                  </a:schemeClr>
                </a:solidFill>
              </a:rPr>
              <a:t>n</a:t>
            </a:r>
            <a:r>
              <a:rPr lang="en-AU" sz="1200" dirty="0" smtClean="0">
                <a:solidFill>
                  <a:schemeClr val="bg1">
                    <a:lumMod val="50000"/>
                  </a:schemeClr>
                </a:solidFill>
              </a:rPr>
              <a:t>-dimensional real space</a:t>
            </a:r>
          </a:p>
          <a:p>
            <a:r>
              <a:rPr lang="en-AU" sz="1800" dirty="0" smtClean="0">
                <a:solidFill>
                  <a:schemeClr val="bg1">
                    <a:lumMod val="50000"/>
                  </a:schemeClr>
                </a:solidFill>
              </a:rPr>
              <a:t>Coordinates = Cartesian coordinates. ‘</a:t>
            </a:r>
            <a:r>
              <a:rPr lang="en-AU" sz="1800" dirty="0" err="1" smtClean="0">
                <a:solidFill>
                  <a:schemeClr val="bg1">
                    <a:lumMod val="50000"/>
                  </a:schemeClr>
                </a:solidFill>
              </a:rPr>
              <a:t>nuff</a:t>
            </a:r>
            <a:r>
              <a:rPr lang="en-AU" sz="1800" dirty="0" smtClean="0">
                <a:solidFill>
                  <a:schemeClr val="bg1">
                    <a:lumMod val="50000"/>
                  </a:schemeClr>
                </a:solidFill>
              </a:rPr>
              <a:t> said.</a:t>
            </a:r>
          </a:p>
          <a:p>
            <a:r>
              <a:rPr lang="en-AU" sz="2800" dirty="0" smtClean="0">
                <a:solidFill>
                  <a:schemeClr val="tx1"/>
                </a:solidFill>
              </a:rPr>
              <a:t>Aesthetics = colours, size, shapes, </a:t>
            </a:r>
            <a:endParaRPr lang="en-AU" sz="28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45" y="192874"/>
            <a:ext cx="8672052" cy="76712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77" y="3283973"/>
            <a:ext cx="3996056" cy="32532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641" y="3283973"/>
            <a:ext cx="3996056" cy="32532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73367" t="78906" b="2650"/>
          <a:stretch/>
        </p:blipFill>
        <p:spPr>
          <a:xfrm>
            <a:off x="4295161" y="4511901"/>
            <a:ext cx="594852" cy="48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75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645" y="959998"/>
            <a:ext cx="7860220" cy="1400530"/>
          </a:xfrm>
        </p:spPr>
        <p:txBody>
          <a:bodyPr>
            <a:normAutofit/>
          </a:bodyPr>
          <a:lstStyle/>
          <a:p>
            <a:r>
              <a:rPr lang="en-AU" sz="3600" dirty="0" smtClean="0">
                <a:solidFill>
                  <a:schemeClr val="tx1"/>
                </a:solidFill>
              </a:rPr>
              <a:t>… But every step is customisable!</a:t>
            </a:r>
            <a:endParaRPr lang="en-AU" sz="36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45" y="192874"/>
            <a:ext cx="8672052" cy="7671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b="43347"/>
          <a:stretch/>
        </p:blipFill>
        <p:spPr>
          <a:xfrm>
            <a:off x="422247" y="1937677"/>
            <a:ext cx="3301795" cy="25342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930" y="2398540"/>
            <a:ext cx="3712278" cy="31602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4697" y="2851393"/>
            <a:ext cx="3996056" cy="32532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7725" y="3204824"/>
            <a:ext cx="3996056" cy="325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563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4C05C8-1F79-41EA-A47D-74AC470A3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411" y="415227"/>
            <a:ext cx="7406640" cy="1356360"/>
          </a:xfrm>
        </p:spPr>
        <p:txBody>
          <a:bodyPr/>
          <a:lstStyle/>
          <a:p>
            <a:r>
              <a:rPr lang="en-GB" sz="4400" dirty="0"/>
              <a:t>A</a:t>
            </a:r>
            <a:r>
              <a:rPr lang="en-AU" sz="4400" dirty="0"/>
              <a:t>void distorting what the data have to say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5A99695-A392-4A42-A0CD-82ED8866039A}"/>
              </a:ext>
            </a:extLst>
          </p:cNvPr>
          <p:cNvSpPr txBox="1"/>
          <p:nvPr/>
        </p:nvSpPr>
        <p:spPr>
          <a:xfrm>
            <a:off x="1339758" y="6169479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Example from: </a:t>
            </a:r>
            <a:r>
              <a:rPr lang="en-US" sz="1400" dirty="0">
                <a:hlinkClick r:id="rId2"/>
              </a:rPr>
              <a:t>https://m.signalvnoise.com/lets-chart-stop-those-lying-line-charts/</a:t>
            </a:r>
            <a:r>
              <a:rPr lang="en-US" sz="1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037E326-36F5-4E46-B888-6954C2DF9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17" y="2117041"/>
            <a:ext cx="2206566" cy="3585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6124F23-278D-4F0F-8AF3-622785A33C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301" y="2117041"/>
            <a:ext cx="5985615" cy="361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34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1755</TotalTime>
  <Words>4658</Words>
  <Application>Microsoft Macintosh PowerPoint</Application>
  <PresentationFormat>On-screen Show (4:3)</PresentationFormat>
  <Paragraphs>662</Paragraphs>
  <Slides>85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6" baseType="lpstr">
      <vt:lpstr>Ion</vt:lpstr>
      <vt:lpstr>Visualisation in R</vt:lpstr>
      <vt:lpstr>Session overview</vt:lpstr>
      <vt:lpstr>Graphics aren’t just for Christmas</vt:lpstr>
      <vt:lpstr>Tufte, E., &amp; Graves-Morris, P. (2014). The visual display of quantitative information.; 1983</vt:lpstr>
      <vt:lpstr>Principles of Graphical Excellence</vt:lpstr>
      <vt:lpstr>Show the data</vt:lpstr>
      <vt:lpstr>Induce the viewer to think about the substance</vt:lpstr>
      <vt:lpstr>Avoid distorting what the data have to say</vt:lpstr>
      <vt:lpstr>Avoid distorting what the data have to say</vt:lpstr>
      <vt:lpstr>Present many numbers in a small space</vt:lpstr>
      <vt:lpstr>Make large datasets coherent </vt:lpstr>
      <vt:lpstr>Encourage the eye to compare different pieces of data </vt:lpstr>
      <vt:lpstr>Reveal the data at several levels of detail</vt:lpstr>
      <vt:lpstr>Serve a reasonably clear purpose</vt:lpstr>
      <vt:lpstr>Be closely integrated with the statistical verbal descriptions of a dataset </vt:lpstr>
      <vt:lpstr>Base R Graphics</vt:lpstr>
      <vt:lpstr>PowerPoint Presentation</vt:lpstr>
      <vt:lpstr>PowerPoint Presentation</vt:lpstr>
      <vt:lpstr>Single variable plots</vt:lpstr>
      <vt:lpstr>Multiple variable plots</vt:lpstr>
      <vt:lpstr>Multiple variable plots</vt:lpstr>
      <vt:lpstr>Output of other functions or operations</vt:lpstr>
      <vt:lpstr>Output of other functions or operations</vt:lpstr>
      <vt:lpstr>Multiple plots</vt:lpstr>
      <vt:lpstr>Annotations</vt:lpstr>
      <vt:lpstr>PowerPoint Presentation</vt:lpstr>
      <vt:lpstr>ggplot2</vt:lpstr>
      <vt:lpstr>(can be) as easy to use as base r</vt:lpstr>
      <vt:lpstr>PowerPoint Presentation</vt:lpstr>
      <vt:lpstr>Single variable plots</vt:lpstr>
      <vt:lpstr>Multiple variable plots</vt:lpstr>
      <vt:lpstr>Output of other functions or operations</vt:lpstr>
      <vt:lpstr>Multiple plots</vt:lpstr>
      <vt:lpstr>Multiple plots</vt:lpstr>
      <vt:lpstr>Multiple plots</vt:lpstr>
      <vt:lpstr>Multiple plots</vt:lpstr>
      <vt:lpstr>Multiple plots</vt:lpstr>
      <vt:lpstr>Multiple plots</vt:lpstr>
      <vt:lpstr>Annotations</vt:lpstr>
      <vt:lpstr>PowerPoint Presentation</vt:lpstr>
      <vt:lpstr>PowerPoint Presentation</vt:lpstr>
      <vt:lpstr>PowerPoint Presentation</vt:lpstr>
      <vt:lpstr>Wilkinson, L. (2006). The grammar of graphics. Springer Science &amp; Business Media.</vt:lpstr>
      <vt:lpstr>Wilkinson, L. (2006). The grammar of graphics. Springer Science &amp; Business Media.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General procedure</vt:lpstr>
      <vt:lpstr>PowerPoint Presentation</vt:lpstr>
      <vt:lpstr>PowerPoint Presentation</vt:lpstr>
      <vt:lpstr>Geoms for single continuous variables</vt:lpstr>
      <vt:lpstr>Geoms for continuous by continuous variables</vt:lpstr>
      <vt:lpstr>Geoms for continuous by categorical variables</vt:lpstr>
      <vt:lpstr>Geoms for shapes</vt:lpstr>
      <vt:lpstr>Geoms for error bars</vt:lpstr>
      <vt:lpstr>Geoms for error bars</vt:lpstr>
      <vt:lpstr>Geoms for error bars</vt:lpstr>
      <vt:lpstr>Scales and axes</vt:lpstr>
      <vt:lpstr>Coords</vt:lpstr>
      <vt:lpstr>Adding and changing text</vt:lpstr>
      <vt:lpstr>Themes</vt:lpstr>
      <vt:lpstr>Themes</vt:lpstr>
      <vt:lpstr>Themes</vt:lpstr>
      <vt:lpstr>Themes</vt:lpstr>
      <vt:lpstr>PowerPoint Presentation</vt:lpstr>
      <vt:lpstr>Recommended reading</vt:lpstr>
      <vt:lpstr>PowerPoint Presentation</vt:lpstr>
      <vt:lpstr>Bonus slides: the grammar of graphics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… But every step is customisable!</vt:lpstr>
    </vt:vector>
  </TitlesOfParts>
  <Company>The Australian National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Erin Walsh</dc:creator>
  <cp:lastModifiedBy>Ananthan Ambikairajah</cp:lastModifiedBy>
  <cp:revision>74</cp:revision>
  <cp:lastPrinted>2019-03-14T22:42:27Z</cp:lastPrinted>
  <dcterms:created xsi:type="dcterms:W3CDTF">2019-01-15T22:07:22Z</dcterms:created>
  <dcterms:modified xsi:type="dcterms:W3CDTF">2019-04-15T01:18:04Z</dcterms:modified>
</cp:coreProperties>
</file>